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141"/>
  </p:notesMasterIdLst>
  <p:handoutMasterIdLst>
    <p:handoutMasterId r:id="rId142"/>
  </p:handoutMasterIdLst>
  <p:sldIdLst>
    <p:sldId id="473" r:id="rId4"/>
    <p:sldId id="395" r:id="rId5"/>
    <p:sldId id="391" r:id="rId6"/>
    <p:sldId id="482" r:id="rId7"/>
    <p:sldId id="428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492" r:id="rId18"/>
    <p:sldId id="493" r:id="rId19"/>
    <p:sldId id="494" r:id="rId20"/>
    <p:sldId id="495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512" r:id="rId37"/>
    <p:sldId id="511" r:id="rId38"/>
    <p:sldId id="515" r:id="rId39"/>
    <p:sldId id="514" r:id="rId40"/>
    <p:sldId id="516" r:id="rId41"/>
    <p:sldId id="517" r:id="rId42"/>
    <p:sldId id="518" r:id="rId43"/>
    <p:sldId id="519" r:id="rId44"/>
    <p:sldId id="520" r:id="rId45"/>
    <p:sldId id="521" r:id="rId46"/>
    <p:sldId id="522" r:id="rId47"/>
    <p:sldId id="523" r:id="rId48"/>
    <p:sldId id="524" r:id="rId49"/>
    <p:sldId id="525" r:id="rId50"/>
    <p:sldId id="526" r:id="rId51"/>
    <p:sldId id="527" r:id="rId52"/>
    <p:sldId id="528" r:id="rId53"/>
    <p:sldId id="529" r:id="rId54"/>
    <p:sldId id="530" r:id="rId55"/>
    <p:sldId id="531" r:id="rId56"/>
    <p:sldId id="532" r:id="rId57"/>
    <p:sldId id="533" r:id="rId58"/>
    <p:sldId id="534" r:id="rId59"/>
    <p:sldId id="535" r:id="rId60"/>
    <p:sldId id="536" r:id="rId61"/>
    <p:sldId id="537" r:id="rId62"/>
    <p:sldId id="538" r:id="rId63"/>
    <p:sldId id="539" r:id="rId64"/>
    <p:sldId id="540" r:id="rId65"/>
    <p:sldId id="541" r:id="rId66"/>
    <p:sldId id="542" r:id="rId67"/>
    <p:sldId id="543" r:id="rId68"/>
    <p:sldId id="544" r:id="rId69"/>
    <p:sldId id="545" r:id="rId70"/>
    <p:sldId id="547" r:id="rId71"/>
    <p:sldId id="546" r:id="rId72"/>
    <p:sldId id="548" r:id="rId73"/>
    <p:sldId id="549" r:id="rId74"/>
    <p:sldId id="550" r:id="rId75"/>
    <p:sldId id="551" r:id="rId76"/>
    <p:sldId id="552" r:id="rId77"/>
    <p:sldId id="553" r:id="rId78"/>
    <p:sldId id="513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562" r:id="rId87"/>
    <p:sldId id="564" r:id="rId88"/>
    <p:sldId id="565" r:id="rId89"/>
    <p:sldId id="566" r:id="rId90"/>
    <p:sldId id="567" r:id="rId91"/>
    <p:sldId id="568" r:id="rId92"/>
    <p:sldId id="569" r:id="rId93"/>
    <p:sldId id="571" r:id="rId94"/>
    <p:sldId id="572" r:id="rId95"/>
    <p:sldId id="573" r:id="rId96"/>
    <p:sldId id="574" r:id="rId97"/>
    <p:sldId id="575" r:id="rId98"/>
    <p:sldId id="577" r:id="rId99"/>
    <p:sldId id="576" r:id="rId100"/>
    <p:sldId id="578" r:id="rId101"/>
    <p:sldId id="579" r:id="rId102"/>
    <p:sldId id="580" r:id="rId103"/>
    <p:sldId id="570" r:id="rId104"/>
    <p:sldId id="581" r:id="rId105"/>
    <p:sldId id="582" r:id="rId106"/>
    <p:sldId id="583" r:id="rId107"/>
    <p:sldId id="584" r:id="rId108"/>
    <p:sldId id="585" r:id="rId109"/>
    <p:sldId id="586" r:id="rId110"/>
    <p:sldId id="587" r:id="rId111"/>
    <p:sldId id="588" r:id="rId112"/>
    <p:sldId id="589" r:id="rId113"/>
    <p:sldId id="590" r:id="rId114"/>
    <p:sldId id="591" r:id="rId115"/>
    <p:sldId id="592" r:id="rId116"/>
    <p:sldId id="593" r:id="rId117"/>
    <p:sldId id="594" r:id="rId118"/>
    <p:sldId id="595" r:id="rId119"/>
    <p:sldId id="596" r:id="rId120"/>
    <p:sldId id="597" r:id="rId121"/>
    <p:sldId id="598" r:id="rId122"/>
    <p:sldId id="599" r:id="rId123"/>
    <p:sldId id="601" r:id="rId124"/>
    <p:sldId id="600" r:id="rId125"/>
    <p:sldId id="602" r:id="rId126"/>
    <p:sldId id="603" r:id="rId127"/>
    <p:sldId id="604" r:id="rId128"/>
    <p:sldId id="605" r:id="rId129"/>
    <p:sldId id="606" r:id="rId130"/>
    <p:sldId id="607" r:id="rId131"/>
    <p:sldId id="608" r:id="rId132"/>
    <p:sldId id="609" r:id="rId133"/>
    <p:sldId id="554" r:id="rId134"/>
    <p:sldId id="610" r:id="rId135"/>
    <p:sldId id="612" r:id="rId136"/>
    <p:sldId id="611" r:id="rId137"/>
    <p:sldId id="614" r:id="rId138"/>
    <p:sldId id="613" r:id="rId139"/>
    <p:sldId id="388" r:id="rId14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howGuides="1">
      <p:cViewPr varScale="1">
        <p:scale>
          <a:sx n="118" d="100"/>
          <a:sy n="118" d="100"/>
        </p:scale>
        <p:origin x="132" y="40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/137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/137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/137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/137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명령어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A367509-CA2A-4CC0-939E-5487CC60A746}"/>
              </a:ext>
            </a:extLst>
          </p:cNvPr>
          <p:cNvGrpSpPr/>
          <p:nvPr/>
        </p:nvGrpSpPr>
        <p:grpSpPr>
          <a:xfrm>
            <a:off x="371533" y="548681"/>
            <a:ext cx="8449952" cy="5944211"/>
            <a:chOff x="371533" y="548681"/>
            <a:chExt cx="8449952" cy="59442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EB2216-DC90-4881-9CA1-E6F39DF3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533" y="2780929"/>
              <a:ext cx="6457950" cy="37119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85CDA2-E32C-42D6-A690-2B7B7DC4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73" y="548681"/>
              <a:ext cx="8442312" cy="2232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971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1622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특정 문자열을 가진 레코드 검색 </a:t>
            </a:r>
            <a:r>
              <a:rPr lang="en-US" altLang="ko-KR" dirty="0"/>
              <a:t>: LIKE</a:t>
            </a:r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명령어에서 특정 문자열을 가진 레코드를 검색하기 위해 제공되는 연산자는 </a:t>
            </a:r>
            <a:r>
              <a:rPr lang="en-US" altLang="ko-KR" dirty="0"/>
              <a:t>LIKE</a:t>
            </a:r>
            <a:r>
              <a:rPr lang="ko-KR" altLang="en-US" dirty="0"/>
              <a:t>이며</a:t>
            </a:r>
            <a:endParaRPr lang="en-US" altLang="ko-KR" dirty="0"/>
          </a:p>
          <a:p>
            <a:pPr lvl="2"/>
            <a:r>
              <a:rPr lang="ko-KR" altLang="en-US" dirty="0"/>
              <a:t>문자열 상수에 일치여부를 판별하기 위해 </a:t>
            </a:r>
            <a:r>
              <a:rPr lang="ko-KR" altLang="en-US" dirty="0" err="1"/>
              <a:t>에스케이프</a:t>
            </a:r>
            <a:r>
              <a:rPr lang="ko-KR" altLang="en-US" dirty="0"/>
              <a:t> 문자</a:t>
            </a:r>
            <a:r>
              <a:rPr lang="en-US" altLang="ko-KR" dirty="0"/>
              <a:t>_(</a:t>
            </a:r>
            <a:r>
              <a:rPr lang="ko-KR" altLang="en-US" dirty="0" err="1"/>
              <a:t>언더</a:t>
            </a:r>
            <a:r>
              <a:rPr lang="ko-KR" altLang="en-US" dirty="0"/>
              <a:t> 스코어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%(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가 제공되며 </a:t>
            </a:r>
            <a:endParaRPr lang="en-US" altLang="ko-KR" dirty="0"/>
          </a:p>
          <a:p>
            <a:pPr lvl="2"/>
            <a:r>
              <a:rPr lang="ko-KR" altLang="en-US" dirty="0" err="1"/>
              <a:t>에스케이프의</a:t>
            </a:r>
            <a:r>
              <a:rPr lang="ko-KR" altLang="en-US" dirty="0"/>
              <a:t> 의미는 다음 표를 참조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6E775A8-1E76-4CEE-AD0D-B8112B4B2491}"/>
              </a:ext>
            </a:extLst>
          </p:cNvPr>
          <p:cNvSpPr txBox="1">
            <a:spLocks/>
          </p:cNvSpPr>
          <p:nvPr/>
        </p:nvSpPr>
        <p:spPr>
          <a:xfrm>
            <a:off x="250825" y="4711091"/>
            <a:ext cx="864235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테이블의 필드를 검색하는 과정에서 일부 문자와 </a:t>
            </a:r>
            <a:r>
              <a:rPr lang="ko-KR" altLang="en-US" dirty="0" err="1"/>
              <a:t>에스케이프</a:t>
            </a:r>
            <a:r>
              <a:rPr lang="ko-KR" altLang="en-US" dirty="0"/>
              <a:t> 문자를 사용하여 레코드를 검색하는 과정을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D79EBE-7681-4494-94C8-EB725690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7848872" cy="158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155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2F19B5-D88A-417F-B7B6-5EE8F8C430AB}"/>
              </a:ext>
            </a:extLst>
          </p:cNvPr>
          <p:cNvGrpSpPr/>
          <p:nvPr/>
        </p:nvGrpSpPr>
        <p:grpSpPr>
          <a:xfrm>
            <a:off x="439704" y="568356"/>
            <a:ext cx="8264591" cy="5524940"/>
            <a:chOff x="-20183" y="188640"/>
            <a:chExt cx="9164183" cy="61263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C0D67F1-133E-42BA-81F6-0FAF6D46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1032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480B65-15FA-4C66-9611-BF10CD7BB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0183" y="3457464"/>
              <a:ext cx="641985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6957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800CF4-374F-47C2-A048-4F0E03A4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548680"/>
            <a:ext cx="8028384" cy="59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11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7ED576D-EB99-40EA-BCE5-9997825DE15C}"/>
              </a:ext>
            </a:extLst>
          </p:cNvPr>
          <p:cNvGrpSpPr/>
          <p:nvPr/>
        </p:nvGrpSpPr>
        <p:grpSpPr>
          <a:xfrm>
            <a:off x="449796" y="620688"/>
            <a:ext cx="8244408" cy="4617333"/>
            <a:chOff x="449796" y="620688"/>
            <a:chExt cx="8244408" cy="461733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81A874-B237-4735-A47A-B1A9BC4A6674}"/>
                </a:ext>
              </a:extLst>
            </p:cNvPr>
            <p:cNvGrpSpPr/>
            <p:nvPr/>
          </p:nvGrpSpPr>
          <p:grpSpPr>
            <a:xfrm>
              <a:off x="449796" y="620688"/>
              <a:ext cx="8244408" cy="4340995"/>
              <a:chOff x="0" y="188640"/>
              <a:chExt cx="9144000" cy="481466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7DCB9AE-CA3A-4899-A50D-20A1664EE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8640"/>
                <a:ext cx="9144000" cy="2336393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41265D0-7C21-4F30-9C8B-72E70FE67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9" y="2564904"/>
                <a:ext cx="6429375" cy="2438400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D89745-F462-457B-9622-A8A0F9E90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41" y="2774060"/>
              <a:ext cx="6732240" cy="2463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233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NULL </a:t>
            </a:r>
            <a:r>
              <a:rPr lang="ko-KR" altLang="en-US" dirty="0"/>
              <a:t>값을 가지는 검색</a:t>
            </a:r>
            <a:endParaRPr lang="en-US" altLang="ko-KR" dirty="0"/>
          </a:p>
          <a:p>
            <a:pPr lvl="2"/>
            <a:r>
              <a:rPr lang="en-US" altLang="ko-KR" dirty="0"/>
              <a:t>NULL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의 값을 의미하는 것이 아니라 알 수 없는 값을 나타내며 특별한 값으로 입력되지 않은 값이 저장장치에 초기값으로 표현되어</a:t>
            </a:r>
            <a:endParaRPr lang="en-US" altLang="ko-KR" dirty="0"/>
          </a:p>
          <a:p>
            <a:pPr lvl="2"/>
            <a:r>
              <a:rPr lang="ko-KR" altLang="en-US" dirty="0"/>
              <a:t>조건 검색에 악영향을 끼치는 것을 방지하기 위해 사용</a:t>
            </a:r>
            <a:endParaRPr lang="en-US" altLang="ko-KR" dirty="0"/>
          </a:p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NULL </a:t>
            </a:r>
            <a:r>
              <a:rPr lang="ko-KR" altLang="en-US" dirty="0"/>
              <a:t>값을 가지는 레코드를 검색하는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3579551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F33666-1841-4EB7-B40E-75FB6C94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692696"/>
            <a:ext cx="8244408" cy="48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31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4DE5969-F745-4A0D-BFC4-24456A2DD146}"/>
              </a:ext>
            </a:extLst>
          </p:cNvPr>
          <p:cNvGrpSpPr/>
          <p:nvPr/>
        </p:nvGrpSpPr>
        <p:grpSpPr>
          <a:xfrm>
            <a:off x="470265" y="692696"/>
            <a:ext cx="8203469" cy="5343806"/>
            <a:chOff x="-31069" y="404664"/>
            <a:chExt cx="9175069" cy="59767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D056F97-4849-4B74-A77B-CD24FE7A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223765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E27859-1F1C-4E6C-9361-46B121B1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069" y="2780928"/>
              <a:ext cx="6410325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0327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8823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조인검색 </a:t>
            </a:r>
            <a:r>
              <a:rPr lang="en-US" altLang="ko-KR" dirty="0"/>
              <a:t>: JOIN</a:t>
            </a:r>
          </a:p>
          <a:p>
            <a:pPr lvl="2"/>
            <a:r>
              <a:rPr lang="ko-KR" altLang="en-US" dirty="0"/>
              <a:t>두 개 이상의 테이블로부터 결과를 검색하는 과정을 조인검색이라고 함</a:t>
            </a:r>
            <a:endParaRPr lang="en-US" altLang="ko-KR" dirty="0"/>
          </a:p>
          <a:p>
            <a:pPr lvl="2"/>
            <a:r>
              <a:rPr lang="ko-KR" altLang="en-US" dirty="0"/>
              <a:t>조인</a:t>
            </a:r>
            <a:r>
              <a:rPr lang="en-US" altLang="ko-KR" dirty="0"/>
              <a:t>(Join)</a:t>
            </a:r>
            <a:r>
              <a:rPr lang="ko-KR" altLang="en-US" dirty="0"/>
              <a:t>이란 테이블 상호간의 특정 관련성을 갖는 두 개 이상의 테이블로부터 새로운 테이블을 생성하는데 사용되는 연산</a:t>
            </a:r>
            <a:endParaRPr lang="en-US" altLang="ko-KR" dirty="0"/>
          </a:p>
          <a:p>
            <a:pPr lvl="2"/>
            <a:r>
              <a:rPr lang="ko-KR" altLang="en-US" dirty="0"/>
              <a:t>다음 예제를 통해 두 개 이상의 테이블에서 조인 검색과정을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24364674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0F22D2-DCC9-41F5-B760-7B14AC2A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2" y="476673"/>
            <a:ext cx="833535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72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D879A1-002E-4426-8B06-31223142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8100392" cy="37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232248"/>
          </a:xfrm>
        </p:spPr>
        <p:txBody>
          <a:bodyPr/>
          <a:lstStyle/>
          <a:p>
            <a:r>
              <a:rPr lang="ko-KR" altLang="en-US" dirty="0"/>
              <a:t>데이터베이스 삭제 </a:t>
            </a:r>
            <a:r>
              <a:rPr lang="en-US" altLang="ko-KR" dirty="0"/>
              <a:t>: DROP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데이터베이스 삭제 권한은</a:t>
            </a:r>
            <a:r>
              <a:rPr lang="en-US" altLang="ko-KR" dirty="0"/>
              <a:t> root</a:t>
            </a:r>
            <a:r>
              <a:rPr lang="ko-KR" altLang="en-US" dirty="0"/>
              <a:t> 계정에게만 주어진 고유 권한</a:t>
            </a:r>
            <a:endParaRPr lang="en-US" altLang="ko-KR" dirty="0"/>
          </a:p>
          <a:p>
            <a:pPr lvl="1"/>
            <a:r>
              <a:rPr lang="ko-KR" altLang="en-US" dirty="0"/>
              <a:t>데이터베이스를 삭제하려면 반드시 </a:t>
            </a:r>
            <a:r>
              <a:rPr lang="en-US" altLang="ko-KR" dirty="0"/>
              <a:t>root </a:t>
            </a:r>
            <a:r>
              <a:rPr lang="ko-KR" altLang="en-US" dirty="0"/>
              <a:t>계정으로 접속</a:t>
            </a:r>
            <a:endParaRPr lang="en-US" altLang="ko-KR" dirty="0"/>
          </a:p>
          <a:p>
            <a:pPr lvl="1"/>
            <a:r>
              <a:rPr lang="ko-KR" altLang="en-US" dirty="0"/>
              <a:t>데이터베이스 삭제 명령 </a:t>
            </a:r>
            <a:r>
              <a:rPr lang="en-US" altLang="ko-KR" dirty="0"/>
              <a:t>: DROP DATABASE </a:t>
            </a:r>
            <a:r>
              <a:rPr lang="ko-KR" altLang="en-US" dirty="0"/>
              <a:t>데이터베이스명</a:t>
            </a:r>
            <a:endParaRPr lang="en-US" altLang="ko-KR" dirty="0"/>
          </a:p>
          <a:p>
            <a:pPr lvl="1"/>
            <a:r>
              <a:rPr lang="ko-KR" altLang="en-US" dirty="0"/>
              <a:t>데이터베이스를 삭제하는 과정은 다음 예제를 통해 수행</a:t>
            </a:r>
          </a:p>
        </p:txBody>
      </p:sp>
    </p:spTree>
    <p:extLst>
      <p:ext uri="{BB962C8B-B14F-4D97-AF65-F5344CB8AC3E}">
        <p14:creationId xmlns:p14="http://schemas.microsoft.com/office/powerpoint/2010/main" val="278550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00C30D-28B4-4B8E-BA48-EED85536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47" y="476672"/>
            <a:ext cx="8247705" cy="59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35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88232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 변경 명령 </a:t>
            </a:r>
            <a:r>
              <a:rPr lang="en-US" altLang="ko-KR" dirty="0"/>
              <a:t>: UPDATE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레코드 변경 명령은 테이블에 입력된 데이터를 수정하기 위해 사용되는 명령</a:t>
            </a:r>
            <a:endParaRPr lang="en-US" altLang="ko-KR" dirty="0"/>
          </a:p>
          <a:p>
            <a:pPr lvl="1"/>
            <a:r>
              <a:rPr lang="ko-KR" altLang="en-US" dirty="0"/>
              <a:t>특정 필드의 값을 조건으로 지정하여 새로운 값으로 변경할 때 </a:t>
            </a:r>
            <a:r>
              <a:rPr lang="en-US" altLang="ko-KR" dirty="0"/>
              <a:t>UPDATE </a:t>
            </a:r>
            <a:r>
              <a:rPr lang="ko-KR" altLang="en-US" dirty="0"/>
              <a:t>명령을 사용하며 사용형식은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FF572-1E75-4282-97AD-548DD904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28967"/>
            <a:ext cx="7848872" cy="1238465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4149080"/>
            <a:ext cx="864235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단일 레코드의 변경 </a:t>
            </a:r>
            <a:r>
              <a:rPr lang="en-US" altLang="ko-KR" dirty="0"/>
              <a:t>: WHERE</a:t>
            </a:r>
          </a:p>
          <a:p>
            <a:pPr lvl="2"/>
            <a:r>
              <a:rPr lang="ko-KR" altLang="en-US" dirty="0"/>
              <a:t>레코드를 변경하기 위해서 사용되는 </a:t>
            </a:r>
            <a:r>
              <a:rPr lang="en-US" altLang="ko-KR" dirty="0"/>
              <a:t>WHERE</a:t>
            </a:r>
            <a:r>
              <a:rPr lang="ko-KR" altLang="en-US" dirty="0"/>
              <a:t>절은 기존 속성에 대한 값을 지정할 때 사용</a:t>
            </a:r>
            <a:endParaRPr lang="en-US" altLang="ko-KR" dirty="0"/>
          </a:p>
          <a:p>
            <a:pPr lvl="2"/>
            <a:r>
              <a:rPr lang="ko-KR" altLang="en-US" dirty="0"/>
              <a:t>단일 필드만 검색하는 조건이 있는 경우 한 개의 레코드에 대해서만 데이터를 변경할 수 있음</a:t>
            </a:r>
            <a:endParaRPr lang="en-US" altLang="ko-KR" dirty="0"/>
          </a:p>
          <a:p>
            <a:pPr lvl="2"/>
            <a:r>
              <a:rPr lang="ko-KR" altLang="en-US" dirty="0"/>
              <a:t>다음 예제를 통해 단일 레코드를 변경하는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1751836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D0E173-6244-430A-AF1B-F0FC229F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5" y="620688"/>
            <a:ext cx="8236069" cy="52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3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F19301-6D9A-4463-8E8B-D87AD681C0F8}"/>
              </a:ext>
            </a:extLst>
          </p:cNvPr>
          <p:cNvGrpSpPr/>
          <p:nvPr/>
        </p:nvGrpSpPr>
        <p:grpSpPr>
          <a:xfrm>
            <a:off x="494674" y="476672"/>
            <a:ext cx="8154652" cy="5976664"/>
            <a:chOff x="0" y="188640"/>
            <a:chExt cx="9144000" cy="70453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7F35B1-D8C1-4972-B213-412EFB41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4064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F90378-DE7E-4C2C-8566-45D4ACA3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4252640"/>
              <a:ext cx="6400800" cy="2981325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32EE6B-4CEC-4FD5-9BDA-33745500DD6A}"/>
              </a:ext>
            </a:extLst>
          </p:cNvPr>
          <p:cNvSpPr/>
          <p:nvPr/>
        </p:nvSpPr>
        <p:spPr>
          <a:xfrm>
            <a:off x="2195736" y="5229200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C5713A-CA9A-4136-93CE-1384B712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6" y="476672"/>
            <a:ext cx="8321607" cy="5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65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44016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전체 레코드의 변경 </a:t>
            </a:r>
            <a:r>
              <a:rPr lang="en-US" altLang="ko-KR" dirty="0"/>
              <a:t>: UPDATE</a:t>
            </a:r>
          </a:p>
          <a:p>
            <a:pPr lvl="2"/>
            <a:r>
              <a:rPr lang="ko-KR" altLang="en-US" dirty="0"/>
              <a:t>대상 테이블에 존재하는 모든 레코드들의 속성 값을 한꺼번에 변경할 때는 </a:t>
            </a:r>
            <a:r>
              <a:rPr lang="en-US" altLang="ko-KR" dirty="0"/>
              <a:t>UPDATE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2"/>
            <a:r>
              <a:rPr lang="en-US" altLang="ko-KR" dirty="0"/>
              <a:t>UPDATE </a:t>
            </a:r>
            <a:r>
              <a:rPr lang="ko-KR" altLang="en-US" dirty="0"/>
              <a:t>명령어의 사용형식은 다음과 같음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3284984"/>
            <a:ext cx="864235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7-9]</a:t>
            </a:r>
            <a:r>
              <a:rPr lang="ko-KR" altLang="en-US" dirty="0"/>
              <a:t>와 같이 주어진 </a:t>
            </a:r>
            <a:r>
              <a:rPr lang="en-US" altLang="ko-KR" dirty="0" err="1"/>
              <a:t>gwamok_tbl</a:t>
            </a:r>
            <a:r>
              <a:rPr lang="en-US" altLang="ko-KR" dirty="0"/>
              <a:t>(</a:t>
            </a:r>
            <a:r>
              <a:rPr lang="ko-KR" altLang="en-US" dirty="0"/>
              <a:t>과목 테이블</a:t>
            </a:r>
            <a:r>
              <a:rPr lang="en-US" altLang="ko-KR" dirty="0"/>
              <a:t>)</a:t>
            </a:r>
            <a:r>
              <a:rPr lang="ko-KR" altLang="en-US" dirty="0"/>
              <a:t>에서 배정된 시간 수를 </a:t>
            </a:r>
            <a:r>
              <a:rPr lang="en-US" altLang="ko-KR" dirty="0"/>
              <a:t>1</a:t>
            </a:r>
            <a:r>
              <a:rPr lang="ko-KR" altLang="en-US" dirty="0"/>
              <a:t>시간씩 감소하는 과정을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DDA41-C075-438F-8D78-FDAECA18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848872" cy="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26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32C8D8-7F8F-4624-83D0-4AB50AD1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14" y="692696"/>
            <a:ext cx="8325572" cy="28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484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2F645D-3609-404C-A42F-90C3C5F6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6477000" cy="5429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68068E-1B46-4691-8902-2B8CAABA5708}"/>
              </a:ext>
            </a:extLst>
          </p:cNvPr>
          <p:cNvSpPr/>
          <p:nvPr/>
        </p:nvSpPr>
        <p:spPr>
          <a:xfrm>
            <a:off x="3608681" y="1756487"/>
            <a:ext cx="28803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89173-C5EE-4FD8-B2FC-E45BD9DB2F6B}"/>
              </a:ext>
            </a:extLst>
          </p:cNvPr>
          <p:cNvSpPr/>
          <p:nvPr/>
        </p:nvSpPr>
        <p:spPr>
          <a:xfrm>
            <a:off x="3608681" y="4005064"/>
            <a:ext cx="28803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5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368152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 삭제 명령 </a:t>
            </a:r>
            <a:r>
              <a:rPr lang="en-US" altLang="ko-KR" dirty="0"/>
              <a:t>: DELETE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테이블에 존재하는 레코드를 삭제할 때는 </a:t>
            </a:r>
            <a:r>
              <a:rPr lang="en-US" altLang="ko-KR" dirty="0"/>
              <a:t>DELETE </a:t>
            </a:r>
            <a:r>
              <a:rPr lang="ko-KR" altLang="en-US" dirty="0"/>
              <a:t>명령을 사용하며 사용형식은 다음과 같음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3475167"/>
            <a:ext cx="8642350" cy="1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단일 레코드의 삭제 </a:t>
            </a:r>
            <a:r>
              <a:rPr lang="en-US" altLang="ko-KR" dirty="0"/>
              <a:t>: LIKE</a:t>
            </a:r>
          </a:p>
          <a:p>
            <a:pPr lvl="2"/>
            <a:r>
              <a:rPr lang="ko-KR" altLang="en-US" dirty="0"/>
              <a:t>다음 예제를 통해 테이블에 존재하는 레코드 중에서 한 개의 레코드에 대해서만 삭제하는 과정을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48459-6EFF-4C28-90C5-09CBA759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848872" cy="12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73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CCD622-1DDD-4AA6-90CF-1603E09C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0" y="692696"/>
            <a:ext cx="8572140" cy="29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B95874-32A2-4F79-866F-8E0E74F4C07D}"/>
              </a:ext>
            </a:extLst>
          </p:cNvPr>
          <p:cNvGrpSpPr/>
          <p:nvPr/>
        </p:nvGrpSpPr>
        <p:grpSpPr>
          <a:xfrm>
            <a:off x="611560" y="618920"/>
            <a:ext cx="7776864" cy="5620160"/>
            <a:chOff x="0" y="188640"/>
            <a:chExt cx="9144000" cy="74736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B22D68-6021-470A-A4DC-6E20AC4F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0205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3AF329-5E10-49BE-85E1-7E4A04A5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7" y="3356992"/>
              <a:ext cx="6438900" cy="430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2201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23145-8D27-4DFE-845B-A91D9053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48072"/>
            <a:ext cx="6345486" cy="48875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20E6E4-3475-4E98-A838-D2285A74C502}"/>
              </a:ext>
            </a:extLst>
          </p:cNvPr>
          <p:cNvSpPr/>
          <p:nvPr/>
        </p:nvSpPr>
        <p:spPr>
          <a:xfrm>
            <a:off x="784412" y="2149184"/>
            <a:ext cx="5731803" cy="145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06DEF0-8ED4-4CBE-94E4-66866F5F791C}"/>
              </a:ext>
            </a:extLst>
          </p:cNvPr>
          <p:cNvSpPr/>
          <p:nvPr/>
        </p:nvSpPr>
        <p:spPr>
          <a:xfrm>
            <a:off x="733804" y="2719806"/>
            <a:ext cx="43204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1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8417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특정 레코드의 삭제 </a:t>
            </a:r>
            <a:r>
              <a:rPr lang="en-US" altLang="ko-KR" dirty="0"/>
              <a:t>: WHERE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절의 검색조건에 맞는 레코드들을 한꺼번에 삭제할 수 있음</a:t>
            </a:r>
            <a:endParaRPr lang="en-US" altLang="ko-KR" dirty="0"/>
          </a:p>
          <a:p>
            <a:pPr lvl="2"/>
            <a:r>
              <a:rPr lang="ko-KR" altLang="en-US" dirty="0"/>
              <a:t>점수 테이블에서 점수가 </a:t>
            </a:r>
            <a:r>
              <a:rPr lang="en-US" altLang="ko-KR" dirty="0"/>
              <a:t>50</a:t>
            </a:r>
            <a:r>
              <a:rPr lang="ko-KR" altLang="en-US" dirty="0"/>
              <a:t>점 대에 해당하는 레코드 삭제 명령을 다음과 같이 수행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3312942"/>
            <a:ext cx="864235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실습을 위해 여기서는 </a:t>
            </a:r>
            <a:r>
              <a:rPr lang="ko-KR" altLang="en-US" dirty="0" err="1"/>
              <a:t>특절</a:t>
            </a:r>
            <a:r>
              <a:rPr lang="ko-KR" altLang="en-US" dirty="0"/>
              <a:t> 레코드의 삭제와 전체 레코드의 삭제는 실습하지 않고 그냥 레코드를 삭제하는 방법만 숙지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9C9EF9-0D5B-40E2-85B8-BB3CC4D7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920880" cy="9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3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전체 레코드의 삭제 </a:t>
            </a:r>
            <a:r>
              <a:rPr lang="en-US" altLang="ko-KR" dirty="0"/>
              <a:t>: DELETE</a:t>
            </a:r>
          </a:p>
          <a:p>
            <a:pPr lvl="2"/>
            <a:r>
              <a:rPr lang="ko-KR" altLang="en-US" dirty="0"/>
              <a:t>대상 테이블에 존재하는 모든 레코드를 한꺼번에 삭제하기 위해서는 다음과 같이 </a:t>
            </a:r>
            <a:r>
              <a:rPr lang="en-US" altLang="ko-KR" dirty="0"/>
              <a:t>SQL</a:t>
            </a:r>
            <a:r>
              <a:rPr lang="ko-KR" altLang="en-US" dirty="0"/>
              <a:t>문을 수행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2492896"/>
            <a:ext cx="864235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이 명령을 수행할 때 실수로 테이블의 모든 레코드들을 한꺼번에 잃어버릴 수 있으므로 주의해야 함</a:t>
            </a:r>
            <a:endParaRPr lang="en-US" altLang="ko-KR" dirty="0"/>
          </a:p>
          <a:p>
            <a:pPr lvl="2"/>
            <a:r>
              <a:rPr lang="en-US" altLang="ko-KR" dirty="0"/>
              <a:t>DROP TABLE </a:t>
            </a:r>
            <a:r>
              <a:rPr lang="ko-KR" altLang="en-US" dirty="0"/>
              <a:t>테이블명 </a:t>
            </a:r>
            <a:r>
              <a:rPr lang="en-US" altLang="ko-KR" dirty="0"/>
              <a:t>: </a:t>
            </a:r>
            <a:r>
              <a:rPr lang="ko-KR" altLang="en-US" dirty="0"/>
              <a:t>테이블 자체를 삭제</a:t>
            </a:r>
            <a:endParaRPr lang="en-US" altLang="ko-KR" dirty="0"/>
          </a:p>
          <a:p>
            <a:pPr lvl="2"/>
            <a:r>
              <a:rPr lang="en-US" altLang="ko-KR" dirty="0"/>
              <a:t>DELETE FROM </a:t>
            </a:r>
            <a:r>
              <a:rPr lang="ko-KR" altLang="en-US" dirty="0"/>
              <a:t>테이블명 </a:t>
            </a:r>
            <a:r>
              <a:rPr lang="en-US" altLang="ko-KR" dirty="0"/>
              <a:t>: </a:t>
            </a:r>
            <a:r>
              <a:rPr lang="ko-KR" altLang="en-US" dirty="0"/>
              <a:t>레코드만 삭제 후 빈 테이블만 남음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10C41-4968-4149-B169-7CD2C23D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46379"/>
            <a:ext cx="7920880" cy="6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34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백업 및 복원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04869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데이터베이스 백업 </a:t>
            </a:r>
            <a:r>
              <a:rPr lang="en-US" altLang="ko-KR" dirty="0">
                <a:solidFill>
                  <a:srgbClr val="FF3399"/>
                </a:solidFill>
              </a:rPr>
              <a:t>: MYSQLDUMP</a:t>
            </a:r>
          </a:p>
          <a:p>
            <a:endParaRPr lang="en-US" altLang="ko-KR" sz="1000" dirty="0">
              <a:solidFill>
                <a:srgbClr val="FF3399"/>
              </a:solidFill>
            </a:endParaRPr>
          </a:p>
          <a:p>
            <a:pPr lvl="1"/>
            <a:r>
              <a:rPr lang="ko-KR" altLang="en-US" dirty="0"/>
              <a:t>데이터베이스를 백업하기 위해서는 먼저 </a:t>
            </a:r>
            <a:r>
              <a:rPr lang="en-US" altLang="ko-KR" dirty="0" err="1"/>
              <a:t>MaraiDB</a:t>
            </a:r>
            <a:r>
              <a:rPr lang="en-US" altLang="ko-KR" dirty="0"/>
              <a:t> </a:t>
            </a:r>
            <a:r>
              <a:rPr lang="ko-KR" altLang="en-US" dirty="0"/>
              <a:t>접속을 종료</a:t>
            </a:r>
            <a:endParaRPr lang="en-US" altLang="ko-KR" dirty="0"/>
          </a:p>
          <a:p>
            <a:pPr lvl="1"/>
            <a:r>
              <a:rPr lang="en-US" altLang="ko-KR" dirty="0"/>
              <a:t>mysqldump.exe </a:t>
            </a:r>
            <a:r>
              <a:rPr lang="ko-KR" altLang="en-US" dirty="0"/>
              <a:t>명령이 속해 있는 디렉터리의 위치에서 백업 명령을 수행해야 함</a:t>
            </a:r>
            <a:endParaRPr lang="en-US" altLang="ko-KR" dirty="0"/>
          </a:p>
          <a:p>
            <a:pPr lvl="1"/>
            <a:r>
              <a:rPr lang="ko-KR" altLang="en-US" dirty="0"/>
              <a:t>데이터베이스 백업 명령은 다음과 같이 선언</a:t>
            </a:r>
            <a:endParaRPr lang="en-US" altLang="ko-KR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05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BB69A-3FFC-4AB5-B72D-B766700E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429001"/>
            <a:ext cx="7992888" cy="71541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6594CFC-527D-4AD8-899C-ADA96CEB8F10}"/>
              </a:ext>
            </a:extLst>
          </p:cNvPr>
          <p:cNvSpPr txBox="1">
            <a:spLocks/>
          </p:cNvSpPr>
          <p:nvPr/>
        </p:nvSpPr>
        <p:spPr>
          <a:xfrm>
            <a:off x="250825" y="4453345"/>
            <a:ext cx="8642350" cy="55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예제를 통해 </a:t>
            </a:r>
            <a:r>
              <a:rPr lang="ko-KR" altLang="en-US"/>
              <a:t>지금까지 생성한 데이터베이스 백업과정을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594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D466BA8-1D73-4B0E-BAC4-E91B54DF585E}"/>
              </a:ext>
            </a:extLst>
          </p:cNvPr>
          <p:cNvGrpSpPr/>
          <p:nvPr/>
        </p:nvGrpSpPr>
        <p:grpSpPr>
          <a:xfrm>
            <a:off x="440668" y="836712"/>
            <a:ext cx="8262664" cy="4489719"/>
            <a:chOff x="0" y="404664"/>
            <a:chExt cx="9144000" cy="49686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C0EBBE6-0961-481B-A352-8C260F1E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138330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D43C2A-40A2-4DAD-9EB4-60552BED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16832"/>
              <a:ext cx="9144000" cy="3456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428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32498C-7118-4F4E-9FCF-3A7FD4AB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836712"/>
            <a:ext cx="8460432" cy="19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79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14AE7E-BFD4-40D8-9EB5-7DB2B088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9" y="476672"/>
            <a:ext cx="6806182" cy="605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17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368152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 복원 </a:t>
            </a:r>
            <a:r>
              <a:rPr lang="en-US" altLang="ko-KR" dirty="0"/>
              <a:t>: MYSQL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백업 받은 데이터베이스를 다시 복원하기 위한 </a:t>
            </a:r>
            <a:r>
              <a:rPr lang="en-US" altLang="ko-KR" dirty="0"/>
              <a:t>SQL </a:t>
            </a:r>
            <a:r>
              <a:rPr lang="ko-KR" altLang="en-US" dirty="0"/>
              <a:t>명령문의 사용형식은 다음과 같음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719A2-CA4B-4EA7-984F-8CC4A109A83B}"/>
              </a:ext>
            </a:extLst>
          </p:cNvPr>
          <p:cNvSpPr txBox="1">
            <a:spLocks/>
          </p:cNvSpPr>
          <p:nvPr/>
        </p:nvSpPr>
        <p:spPr>
          <a:xfrm>
            <a:off x="250825" y="2840015"/>
            <a:ext cx="8642350" cy="1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원래의 데이터베이스 이름으로 복원</a:t>
            </a:r>
            <a:endParaRPr lang="en-US" altLang="ko-KR" dirty="0"/>
          </a:p>
          <a:p>
            <a:pPr lvl="2"/>
            <a:r>
              <a:rPr lang="ko-KR" altLang="en-US" dirty="0"/>
              <a:t>다음 예제를 통해 백업하기전 데이터베이스 이름으로 복원하는 과정을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5DE61-C073-4013-B94F-0696DA9D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848872" cy="6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422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BA366F-CB74-4D0B-8054-6C00A3D1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692696"/>
            <a:ext cx="8316416" cy="41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72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73630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원래와 다른 데이터베이스 이름으로 복원</a:t>
            </a:r>
            <a:endParaRPr lang="en-US" altLang="ko-KR" dirty="0"/>
          </a:p>
          <a:p>
            <a:pPr lvl="2"/>
            <a:r>
              <a:rPr lang="ko-KR" altLang="en-US" dirty="0"/>
              <a:t>백업하기전 데이터베이스 이름과 다르게 데이터베이스를 복원하려면 먼저 복원하려는 데이터베이스를 먼저 생성해야 함</a:t>
            </a:r>
            <a:endParaRPr lang="en-US" altLang="ko-KR" dirty="0"/>
          </a:p>
          <a:p>
            <a:pPr lvl="2"/>
            <a:r>
              <a:rPr lang="ko-KR" altLang="en-US" dirty="0"/>
              <a:t>복원하려는 데이터베이스가 생성되지 않은 상태에서 복원을 수행하면 에러가 발생하게 됨</a:t>
            </a:r>
            <a:endParaRPr lang="en-US" altLang="ko-KR" dirty="0"/>
          </a:p>
          <a:p>
            <a:pPr lvl="2"/>
            <a:r>
              <a:rPr lang="ko-KR" altLang="en-US" dirty="0"/>
              <a:t>다음 예제를 통해 백업하기전 데이터베이스 이름과 다른 이름으로 복원과정을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298775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232248"/>
          </a:xfrm>
        </p:spPr>
        <p:txBody>
          <a:bodyPr/>
          <a:lstStyle/>
          <a:p>
            <a:r>
              <a:rPr lang="ko-KR" altLang="en-US" dirty="0"/>
              <a:t>데이터베이스 선택 </a:t>
            </a:r>
            <a:r>
              <a:rPr lang="en-US" altLang="ko-KR" dirty="0"/>
              <a:t>: USE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작업을 수행하고자 하는 데이터베이스를 선택할 때 </a:t>
            </a:r>
            <a:r>
              <a:rPr lang="en-US" altLang="ko-KR" dirty="0"/>
              <a:t>USE </a:t>
            </a:r>
            <a:r>
              <a:rPr lang="ko-KR" altLang="en-US" dirty="0"/>
              <a:t>명령 사용</a:t>
            </a:r>
            <a:endParaRPr lang="en-US" altLang="ko-KR" dirty="0"/>
          </a:p>
          <a:p>
            <a:pPr lvl="1"/>
            <a:r>
              <a:rPr lang="ko-KR" altLang="en-US" dirty="0"/>
              <a:t>데이터베이스 선택 명령 </a:t>
            </a:r>
            <a:r>
              <a:rPr lang="en-US" altLang="ko-KR" dirty="0"/>
              <a:t>: USE </a:t>
            </a:r>
            <a:r>
              <a:rPr lang="ko-KR" altLang="en-US" dirty="0"/>
              <a:t>데이터베이스명</a:t>
            </a:r>
            <a:endParaRPr lang="en-US" altLang="ko-KR" dirty="0"/>
          </a:p>
          <a:p>
            <a:pPr lvl="1"/>
            <a:r>
              <a:rPr lang="ko-KR" altLang="en-US" dirty="0"/>
              <a:t>데이터베이스를 선택하는 과정은 다음 예제를 통해 수행</a:t>
            </a:r>
          </a:p>
        </p:txBody>
      </p:sp>
    </p:spTree>
    <p:extLst>
      <p:ext uri="{BB962C8B-B14F-4D97-AF65-F5344CB8AC3E}">
        <p14:creationId xmlns:p14="http://schemas.microsoft.com/office/powerpoint/2010/main" val="24885202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FD0B01-4E42-47B0-8491-259820A4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692696"/>
            <a:ext cx="8460432" cy="43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636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D72EDC6-AED1-4FD2-BC85-6FD7C32D64F7}"/>
              </a:ext>
            </a:extLst>
          </p:cNvPr>
          <p:cNvGrpSpPr/>
          <p:nvPr/>
        </p:nvGrpSpPr>
        <p:grpSpPr>
          <a:xfrm>
            <a:off x="395536" y="692696"/>
            <a:ext cx="8352928" cy="4330382"/>
            <a:chOff x="-36512" y="404664"/>
            <a:chExt cx="9180512" cy="47594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42BF16A-EDCB-4D36-8549-A0A4DC9C6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187261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134800-3305-4986-9293-205B671F1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512" y="2420888"/>
              <a:ext cx="83820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0524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315216-C2CF-4C02-9604-290E8F68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48" y="476672"/>
            <a:ext cx="8488304" cy="57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75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841141-A79A-4B14-891F-C6CAB4B4A459}"/>
              </a:ext>
            </a:extLst>
          </p:cNvPr>
          <p:cNvGrpSpPr/>
          <p:nvPr/>
        </p:nvGrpSpPr>
        <p:grpSpPr>
          <a:xfrm>
            <a:off x="431540" y="620688"/>
            <a:ext cx="8280920" cy="4464496"/>
            <a:chOff x="-27215" y="188640"/>
            <a:chExt cx="9171215" cy="49967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176389-3821-4529-8FC7-775CC1B5E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231413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F126C3-F6A5-45D6-BB11-BBFF027E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215" y="2708920"/>
              <a:ext cx="8353425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6732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B98B3E-6428-4FF7-9229-C92BE98F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548681"/>
            <a:ext cx="824440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42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80FE74-3E9F-456B-AB08-2AB046CB3403}"/>
              </a:ext>
            </a:extLst>
          </p:cNvPr>
          <p:cNvGrpSpPr/>
          <p:nvPr/>
        </p:nvGrpSpPr>
        <p:grpSpPr>
          <a:xfrm>
            <a:off x="395536" y="548680"/>
            <a:ext cx="8280920" cy="5904656"/>
            <a:chOff x="-36512" y="188640"/>
            <a:chExt cx="9180512" cy="691549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28B015-3B37-4B93-A4A0-F98190B9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22771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5F5113-2BA1-4950-B0B0-FFC8F9EF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512" y="2636912"/>
              <a:ext cx="8496300" cy="446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7638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05615D-DCB3-4734-ACC6-897D13C7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3" y="620688"/>
            <a:ext cx="8307594" cy="46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79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325EB7-B87A-4E1A-81C9-793590D65D9C}"/>
              </a:ext>
            </a:extLst>
          </p:cNvPr>
          <p:cNvGrpSpPr/>
          <p:nvPr/>
        </p:nvGrpSpPr>
        <p:grpSpPr>
          <a:xfrm>
            <a:off x="449796" y="764704"/>
            <a:ext cx="8244408" cy="4920592"/>
            <a:chOff x="0" y="188640"/>
            <a:chExt cx="9144000" cy="54575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C31C110-28DE-4CD6-BD51-9D002669C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97840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9AF300-C41F-4671-94DB-29D7E72C6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11855"/>
              <a:ext cx="9144000" cy="4434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82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83266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 타입 설정</a:t>
            </a:r>
            <a:endParaRPr lang="en-US" altLang="ko-KR" dirty="0">
              <a:solidFill>
                <a:srgbClr val="FF3399"/>
              </a:solidFill>
            </a:endParaRPr>
          </a:p>
          <a:p>
            <a:pPr lvl="1"/>
            <a:endParaRPr lang="en-US" altLang="ko-KR" sz="1000" dirty="0">
              <a:solidFill>
                <a:srgbClr val="FF3399"/>
              </a:solidFill>
            </a:endParaRPr>
          </a:p>
          <a:p>
            <a:pPr lvl="1"/>
            <a:r>
              <a:rPr lang="ko-KR" altLang="en-US" dirty="0"/>
              <a:t>문자열형 데이터 타입 </a:t>
            </a:r>
            <a:r>
              <a:rPr lang="en-US" altLang="ko-KR" dirty="0"/>
              <a:t>: char, varchar</a:t>
            </a:r>
          </a:p>
          <a:p>
            <a:pPr lvl="2"/>
            <a:r>
              <a:rPr lang="en-US" altLang="ko-KR" dirty="0"/>
              <a:t>char : </a:t>
            </a:r>
            <a:r>
              <a:rPr lang="ko-KR" altLang="en-US" dirty="0" err="1"/>
              <a:t>고정폭</a:t>
            </a:r>
            <a:r>
              <a:rPr lang="ko-KR" altLang="en-US" dirty="0"/>
              <a:t> 문자열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255)</a:t>
            </a:r>
            <a:r>
              <a:rPr lang="ko-KR" altLang="en-US" dirty="0"/>
              <a:t>자까지 문자를 저장</a:t>
            </a:r>
            <a:endParaRPr lang="en-US" altLang="ko-KR" dirty="0"/>
          </a:p>
          <a:p>
            <a:pPr lvl="2"/>
            <a:r>
              <a:rPr lang="en-US" altLang="ko-KR" dirty="0"/>
              <a:t>varchar : </a:t>
            </a:r>
            <a:r>
              <a:rPr lang="ko-KR" altLang="en-US" dirty="0" err="1"/>
              <a:t>가변폭</a:t>
            </a:r>
            <a:r>
              <a:rPr lang="ko-KR" altLang="en-US" dirty="0"/>
              <a:t> 문자열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255)</a:t>
            </a:r>
            <a:r>
              <a:rPr lang="ko-KR" altLang="en-US" dirty="0"/>
              <a:t>자까지 문자를 저장</a:t>
            </a:r>
            <a:endParaRPr lang="en-US" altLang="ko-KR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243F3-F251-44BF-91BB-545A9801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84984"/>
            <a:ext cx="7632848" cy="30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숫자형 데이터</a:t>
            </a:r>
            <a:endParaRPr lang="en-US" altLang="ko-KR" dirty="0"/>
          </a:p>
          <a:p>
            <a:pPr lvl="2"/>
            <a:r>
              <a:rPr lang="ko-KR" altLang="en-US" dirty="0"/>
              <a:t>정수 </a:t>
            </a:r>
            <a:r>
              <a:rPr lang="en-US" altLang="ko-KR" dirty="0"/>
              <a:t>: int </a:t>
            </a:r>
            <a:r>
              <a:rPr lang="ko-KR" altLang="en-US" dirty="0"/>
              <a:t>또는 </a:t>
            </a:r>
            <a:r>
              <a:rPr lang="en-US" altLang="ko-KR" dirty="0"/>
              <a:t>integer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ko-KR" altLang="en-US" dirty="0"/>
              <a:t>실수 </a:t>
            </a:r>
            <a:r>
              <a:rPr lang="en-US" altLang="ko-KR" dirty="0"/>
              <a:t>: double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ko-KR" altLang="en-US" dirty="0"/>
              <a:t>숫자가 큰 정수 </a:t>
            </a:r>
            <a:r>
              <a:rPr lang="en-US" altLang="ko-KR" dirty="0"/>
              <a:t>: </a:t>
            </a:r>
            <a:r>
              <a:rPr lang="en-US" altLang="ko-KR" dirty="0" err="1"/>
              <a:t>unsignet</a:t>
            </a:r>
            <a:r>
              <a:rPr lang="ko-KR" altLang="en-US" dirty="0"/>
              <a:t> </a:t>
            </a:r>
            <a:r>
              <a:rPr lang="en-US" altLang="ko-KR" dirty="0"/>
              <a:t>int</a:t>
            </a:r>
            <a:r>
              <a:rPr lang="ko-KR" altLang="en-US" dirty="0"/>
              <a:t> 또는 </a:t>
            </a:r>
            <a:r>
              <a:rPr lang="en-US" altLang="ko-KR" dirty="0" err="1"/>
              <a:t>bigint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17513-4A31-4478-89C7-4CB92E36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04864"/>
            <a:ext cx="8100392" cy="42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50405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날짜와 시간형 데이터 타입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B9B10-BECB-4D65-8B26-DD558F12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" y="1412776"/>
            <a:ext cx="8158676" cy="31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테이블 생성에 앞서 데이터베이스 생성을 먼저 수행해야 함</a:t>
            </a:r>
            <a:endParaRPr lang="en-US" altLang="ko-KR" dirty="0"/>
          </a:p>
          <a:p>
            <a:pPr lvl="1"/>
            <a:r>
              <a:rPr lang="ko-KR" altLang="en-US" dirty="0"/>
              <a:t>데이터를 저장하기 위한 테이블 생성 명령은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804F6-C663-453F-9615-E72DA298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7992888" cy="21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/>
          <a:lstStyle/>
          <a:p>
            <a:pPr lvl="1"/>
            <a:r>
              <a:rPr lang="ko-KR" altLang="en-US" dirty="0" err="1"/>
              <a:t>기본키</a:t>
            </a:r>
            <a:r>
              <a:rPr lang="ko-KR" altLang="en-US" dirty="0"/>
              <a:t> </a:t>
            </a:r>
            <a:r>
              <a:rPr lang="en-US" altLang="ko-KR" dirty="0"/>
              <a:t>: PRIMARY KEY</a:t>
            </a:r>
            <a:endParaRPr lang="en-US" altLang="ko-KR" sz="1000" dirty="0"/>
          </a:p>
          <a:p>
            <a:pPr lvl="2"/>
            <a:r>
              <a:rPr lang="ko-KR" altLang="en-US" dirty="0" err="1"/>
              <a:t>기본키란</a:t>
            </a:r>
            <a:r>
              <a:rPr lang="ko-KR" altLang="en-US" dirty="0"/>
              <a:t> 테이블에서 필드를 식별할 수 있는 키를 의미</a:t>
            </a:r>
            <a:endParaRPr lang="en-US" altLang="ko-KR" dirty="0"/>
          </a:p>
          <a:p>
            <a:pPr lvl="2"/>
            <a:r>
              <a:rPr lang="ko-KR" altLang="en-US" dirty="0"/>
              <a:t>특정 레코드를 검색하거나 레코드들을 정렬할 때 우선적으로 참조</a:t>
            </a:r>
            <a:endParaRPr lang="en-US" altLang="ko-KR" dirty="0"/>
          </a:p>
          <a:p>
            <a:pPr lvl="2"/>
            <a:r>
              <a:rPr lang="ko-KR" altLang="en-US" dirty="0"/>
              <a:t>기본키는 중복되지 않게 고유의 식별자를 부여하여 데이터의 독립성</a:t>
            </a:r>
            <a:endParaRPr lang="en-US" altLang="ko-KR" dirty="0"/>
          </a:p>
          <a:p>
            <a:pPr lvl="2"/>
            <a:r>
              <a:rPr lang="ko-KR" altLang="en-US" dirty="0"/>
              <a:t>학생 테이블의 </a:t>
            </a:r>
            <a:r>
              <a:rPr lang="ko-KR" altLang="en-US" dirty="0" err="1"/>
              <a:t>기본키</a:t>
            </a:r>
            <a:r>
              <a:rPr lang="ko-KR" altLang="en-US" dirty="0"/>
              <a:t> 설정은 다음 표를 참조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B888C-683C-4223-B57A-AE569D48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7884368" cy="26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D218BE-3B1C-424F-A2FB-128471EB97CB}"/>
              </a:ext>
            </a:extLst>
          </p:cNvPr>
          <p:cNvGrpSpPr/>
          <p:nvPr/>
        </p:nvGrpSpPr>
        <p:grpSpPr>
          <a:xfrm>
            <a:off x="0" y="131078"/>
            <a:ext cx="9144000" cy="6595844"/>
            <a:chOff x="0" y="131078"/>
            <a:chExt cx="9144000" cy="65958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22E5CC-9956-4F4D-99F0-C7FC037D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1078"/>
              <a:ext cx="9144000" cy="65958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191496D-6E1C-4153-8E59-4FBA75839506}"/>
                </a:ext>
              </a:extLst>
            </p:cNvPr>
            <p:cNvSpPr/>
            <p:nvPr/>
          </p:nvSpPr>
          <p:spPr>
            <a:xfrm>
              <a:off x="7380312" y="5661248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18A74-930D-4331-AB92-3680F6E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00808"/>
            <a:ext cx="5652120" cy="17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7-6]</a:t>
            </a:r>
            <a:r>
              <a:rPr lang="ko-KR" altLang="en-US" dirty="0"/>
              <a:t>에서 주어진 학생 테이블 </a:t>
            </a:r>
            <a:r>
              <a:rPr lang="en-US" altLang="ko-KR" dirty="0" err="1"/>
              <a:t>student_tbl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생성하는 예제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E2D50-170D-46BB-B0AC-29E08176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8064896" cy="45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285FE4-2807-488B-ABC9-C33F8C05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3" y="764704"/>
            <a:ext cx="7855454" cy="37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C4B08B-59B1-4E7A-96B7-CED8C095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4" y="692696"/>
            <a:ext cx="8299271" cy="43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5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r>
              <a:rPr lang="ko-KR" altLang="en-US" dirty="0"/>
              <a:t>테이블 구조 확인 </a:t>
            </a:r>
            <a:r>
              <a:rPr lang="en-US" altLang="ko-KR" dirty="0"/>
              <a:t>: DESC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테이블의 구조 확인은 </a:t>
            </a:r>
            <a:r>
              <a:rPr lang="en-US" altLang="ko-KR" dirty="0"/>
              <a:t>DESC </a:t>
            </a:r>
            <a:r>
              <a:rPr lang="ko-KR" altLang="en-US" dirty="0"/>
              <a:t>또는 </a:t>
            </a:r>
            <a:r>
              <a:rPr lang="en-US" altLang="ko-KR" dirty="0"/>
              <a:t>DESCRIBE </a:t>
            </a:r>
            <a:r>
              <a:rPr lang="ko-KR" altLang="en-US" dirty="0"/>
              <a:t>명령으로 수행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3CB829-C95B-49EB-8174-4026859B1F7D}"/>
              </a:ext>
            </a:extLst>
          </p:cNvPr>
          <p:cNvGrpSpPr/>
          <p:nvPr/>
        </p:nvGrpSpPr>
        <p:grpSpPr>
          <a:xfrm>
            <a:off x="539552" y="1772817"/>
            <a:ext cx="7992888" cy="4680520"/>
            <a:chOff x="0" y="1556792"/>
            <a:chExt cx="9144000" cy="61412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5143DE-C0AA-465B-9F7B-4D4588DF0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56792"/>
              <a:ext cx="9144000" cy="23839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E6A6AB-76F1-4AB7-BFAC-7989DD03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68" y="4040465"/>
              <a:ext cx="691515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98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/>
          <a:lstStyle/>
          <a:p>
            <a:r>
              <a:rPr lang="ko-KR" altLang="en-US" dirty="0"/>
              <a:t>테이블 필드 변경 </a:t>
            </a:r>
            <a:r>
              <a:rPr lang="en-US" altLang="ko-KR" dirty="0"/>
              <a:t>: ALTER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새로운 필드 추가 </a:t>
            </a:r>
            <a:r>
              <a:rPr lang="en-US" altLang="ko-KR" dirty="0"/>
              <a:t>: ADD</a:t>
            </a:r>
          </a:p>
          <a:p>
            <a:pPr lvl="2"/>
            <a:r>
              <a:rPr lang="ko-KR" altLang="en-US" dirty="0"/>
              <a:t>앞에서 생성한 </a:t>
            </a:r>
            <a:r>
              <a:rPr lang="en-US" altLang="ko-KR" dirty="0" err="1"/>
              <a:t>student_tbl</a:t>
            </a:r>
            <a:r>
              <a:rPr lang="en-US" altLang="ko-KR" dirty="0"/>
              <a:t> </a:t>
            </a:r>
            <a:r>
              <a:rPr lang="ko-KR" altLang="en-US" dirty="0"/>
              <a:t>테이블에 새로운 필드를 추가할 경우</a:t>
            </a:r>
            <a:endParaRPr lang="en-US" altLang="ko-KR" dirty="0"/>
          </a:p>
          <a:p>
            <a:pPr lvl="2"/>
            <a:r>
              <a:rPr lang="en-US" altLang="ko-KR" dirty="0"/>
              <a:t>ALTER </a:t>
            </a:r>
            <a:r>
              <a:rPr lang="ko-KR" altLang="en-US" dirty="0"/>
              <a:t>명령과 함께 </a:t>
            </a:r>
            <a:r>
              <a:rPr lang="en-US" altLang="ko-KR" dirty="0"/>
              <a:t>ADD </a:t>
            </a:r>
            <a:r>
              <a:rPr lang="ko-KR" altLang="en-US" dirty="0"/>
              <a:t>옵션을 사용하여 다음과 같이 선언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4F7DE0-C6D3-491C-B08F-EA1E55D221C2}"/>
              </a:ext>
            </a:extLst>
          </p:cNvPr>
          <p:cNvGrpSpPr/>
          <p:nvPr/>
        </p:nvGrpSpPr>
        <p:grpSpPr>
          <a:xfrm>
            <a:off x="845840" y="2348880"/>
            <a:ext cx="7452320" cy="638374"/>
            <a:chOff x="845840" y="2348880"/>
            <a:chExt cx="7452320" cy="638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69A4E1-B4A1-4DAE-8662-689923865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840" y="2348880"/>
              <a:ext cx="7452320" cy="6383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876E04-8856-4D90-85B3-803B41727A46}"/>
                </a:ext>
              </a:extLst>
            </p:cNvPr>
            <p:cNvSpPr txBox="1"/>
            <p:nvPr/>
          </p:nvSpPr>
          <p:spPr>
            <a:xfrm>
              <a:off x="8012055" y="2496220"/>
              <a:ext cx="2279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]</a:t>
              </a:r>
              <a:endParaRPr lang="ko-KR" altLang="en-US" sz="1100" dirty="0"/>
            </a:p>
          </p:txBody>
        </p:sp>
      </p:grp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1A3CF84-DDD3-4BC3-B727-AEA02C4FA56C}"/>
              </a:ext>
            </a:extLst>
          </p:cNvPr>
          <p:cNvSpPr txBox="1">
            <a:spLocks/>
          </p:cNvSpPr>
          <p:nvPr/>
        </p:nvSpPr>
        <p:spPr>
          <a:xfrm>
            <a:off x="250825" y="3356992"/>
            <a:ext cx="8642350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새로운 필드를 추가할 위치 선정은 </a:t>
            </a:r>
            <a:r>
              <a:rPr lang="en-US" altLang="ko-KR" dirty="0"/>
              <a:t>AFTER </a:t>
            </a:r>
            <a:r>
              <a:rPr lang="ko-KR" altLang="en-US" dirty="0"/>
              <a:t>옵션을 사용</a:t>
            </a:r>
            <a:endParaRPr lang="en-US" altLang="ko-KR" dirty="0"/>
          </a:p>
          <a:p>
            <a:pPr lvl="1"/>
            <a:r>
              <a:rPr lang="en-US" altLang="ko-KR" dirty="0"/>
              <a:t>AFTER </a:t>
            </a:r>
            <a:r>
              <a:rPr lang="ko-KR" altLang="en-US" dirty="0"/>
              <a:t>옵션을 사용하지 않을 경우 맨 마지막 위치에 필드 생성</a:t>
            </a:r>
            <a:endParaRPr lang="en-US" altLang="ko-KR" dirty="0"/>
          </a:p>
          <a:p>
            <a:pPr lvl="1"/>
            <a:r>
              <a:rPr lang="ko-KR" altLang="en-US" dirty="0"/>
              <a:t>다음 예제를 통해 테이블의 필드를 새로 생성하는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209235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CA3D9A-CAB5-47D1-9D53-A24F6CBF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40" y="332656"/>
            <a:ext cx="8283320" cy="63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BAC262-FED8-4B95-BE6A-B2E97B90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08912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7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pPr lvl="1"/>
            <a:r>
              <a:rPr lang="ko-KR" altLang="en-US" dirty="0"/>
              <a:t>기존에 존재하는 필드 삭제 </a:t>
            </a:r>
            <a:r>
              <a:rPr lang="en-US" altLang="ko-KR" dirty="0"/>
              <a:t>: DROP</a:t>
            </a:r>
          </a:p>
          <a:p>
            <a:pPr lvl="2"/>
            <a:r>
              <a:rPr lang="ko-KR" altLang="en-US" dirty="0"/>
              <a:t>테이블에 이미 존재하는 필드를 삭제할 때는 </a:t>
            </a:r>
            <a:r>
              <a:rPr lang="en-US" altLang="ko-KR" dirty="0"/>
              <a:t>DROP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2"/>
            <a:r>
              <a:rPr lang="ko-KR" altLang="en-US" dirty="0"/>
              <a:t>필드를 삭제하는 명령어의 사용형식은 다음과 같이 사용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ED8DABF-C470-4E24-9836-2A7D930D1BA8}"/>
              </a:ext>
            </a:extLst>
          </p:cNvPr>
          <p:cNvSpPr txBox="1">
            <a:spLocks/>
          </p:cNvSpPr>
          <p:nvPr/>
        </p:nvSpPr>
        <p:spPr>
          <a:xfrm>
            <a:off x="250825" y="2816932"/>
            <a:ext cx="864235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 err="1"/>
              <a:t>student_tbl</a:t>
            </a:r>
            <a:r>
              <a:rPr lang="en-US" altLang="ko-KR" dirty="0"/>
              <a:t> </a:t>
            </a:r>
            <a:r>
              <a:rPr lang="ko-KR" altLang="en-US" dirty="0"/>
              <a:t>테이블에 존재하는 </a:t>
            </a:r>
            <a:r>
              <a:rPr lang="en-US" altLang="ko-KR" dirty="0"/>
              <a:t>AGE </a:t>
            </a:r>
            <a:r>
              <a:rPr lang="ko-KR" altLang="en-US" dirty="0"/>
              <a:t>필드를 삭제하는 과정을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512E8-C611-4E1D-AD38-6EFA8F5E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57805"/>
            <a:ext cx="7848872" cy="7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6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1C9721-FC73-4420-B9E6-C55F7A65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692696"/>
            <a:ext cx="8316416" cy="44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9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BB0D4C-37A8-45C5-B74C-E5C2DACE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20688"/>
            <a:ext cx="8208912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명령어의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39929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DBMS</a:t>
            </a:r>
            <a:r>
              <a:rPr lang="ko-KR" altLang="en-US" dirty="0">
                <a:solidFill>
                  <a:srgbClr val="FF3399"/>
                </a:solidFill>
              </a:rPr>
              <a:t>에서 사용되는 </a:t>
            </a:r>
            <a:r>
              <a:rPr lang="en-US" altLang="ko-KR" dirty="0">
                <a:solidFill>
                  <a:srgbClr val="FF3399"/>
                </a:solidFill>
              </a:rPr>
              <a:t>SQL </a:t>
            </a:r>
            <a:r>
              <a:rPr lang="ko-KR" altLang="en-US">
                <a:solidFill>
                  <a:srgbClr val="FF3399"/>
                </a:solidFill>
              </a:rPr>
              <a:t>명령어   </a:t>
            </a:r>
            <a:endParaRPr lang="en-US" altLang="ko-KR" sz="10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에서 사용되는 명령어를 살펴볼 분야</a:t>
            </a:r>
            <a:endParaRPr lang="en-US" altLang="ko-KR" dirty="0"/>
          </a:p>
          <a:p>
            <a:pPr lvl="2"/>
            <a:r>
              <a:rPr lang="ko-KR" altLang="en-US" dirty="0"/>
              <a:t>데이터베이스 명령어</a:t>
            </a:r>
            <a:endParaRPr lang="en-US" altLang="ko-KR" dirty="0"/>
          </a:p>
          <a:p>
            <a:pPr lvl="2"/>
            <a:r>
              <a:rPr lang="ko-KR" altLang="en-US" dirty="0"/>
              <a:t>테이블 명령어</a:t>
            </a:r>
            <a:endParaRPr lang="en-US" altLang="ko-KR" dirty="0"/>
          </a:p>
          <a:p>
            <a:pPr lvl="2"/>
            <a:r>
              <a:rPr lang="ko-KR" altLang="en-US" dirty="0"/>
              <a:t>데이터 조작 명령어</a:t>
            </a:r>
            <a:endParaRPr lang="en-US" altLang="ko-KR" dirty="0"/>
          </a:p>
          <a:p>
            <a:pPr lvl="2"/>
            <a:r>
              <a:rPr lang="ko-KR" altLang="en-US" dirty="0"/>
              <a:t>데이터베이스의 백업 및 복원</a:t>
            </a:r>
            <a:endParaRPr lang="en-US" altLang="ko-KR" dirty="0"/>
          </a:p>
          <a:p>
            <a:pPr lvl="2"/>
            <a:endParaRPr lang="en-US" altLang="ko-KR" sz="1000" dirty="0"/>
          </a:p>
          <a:p>
            <a:pPr lvl="1"/>
            <a:r>
              <a:rPr lang="en-US" altLang="ko-KR" dirty="0"/>
              <a:t>MariaDB</a:t>
            </a:r>
            <a:r>
              <a:rPr lang="ko-KR" altLang="en-US" dirty="0"/>
              <a:t>에서 사용하는 </a:t>
            </a:r>
            <a:r>
              <a:rPr lang="en-US" altLang="ko-KR" dirty="0"/>
              <a:t>SQL </a:t>
            </a:r>
            <a:r>
              <a:rPr lang="ko-KR" altLang="en-US" dirty="0"/>
              <a:t>명령어의 종류는 다음 표를 참조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pPr lvl="1"/>
            <a:r>
              <a:rPr lang="ko-KR" altLang="en-US" dirty="0"/>
              <a:t>테이블의 필드명과 데이터 타입 변경 </a:t>
            </a:r>
            <a:r>
              <a:rPr lang="en-US" altLang="ko-KR" dirty="0"/>
              <a:t>: CHANGE</a:t>
            </a:r>
          </a:p>
          <a:p>
            <a:pPr lvl="2"/>
            <a:r>
              <a:rPr lang="ko-KR" altLang="en-US" dirty="0"/>
              <a:t>기존 테이블에 존재하는 필드명을 변경하거나 데이터 타입을 변경할 때 </a:t>
            </a:r>
            <a:r>
              <a:rPr lang="en-US" altLang="ko-KR" dirty="0"/>
              <a:t>CHANGE </a:t>
            </a:r>
            <a:r>
              <a:rPr lang="ko-KR" altLang="en-US" dirty="0"/>
              <a:t>명령을 다음과 같이 사용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ED8DABF-C470-4E24-9836-2A7D930D1BA8}"/>
              </a:ext>
            </a:extLst>
          </p:cNvPr>
          <p:cNvSpPr txBox="1">
            <a:spLocks/>
          </p:cNvSpPr>
          <p:nvPr/>
        </p:nvSpPr>
        <p:spPr>
          <a:xfrm>
            <a:off x="250825" y="2636912"/>
            <a:ext cx="864235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 err="1"/>
              <a:t>student_tbl</a:t>
            </a:r>
            <a:r>
              <a:rPr lang="en-US" altLang="ko-KR" dirty="0"/>
              <a:t> </a:t>
            </a:r>
            <a:r>
              <a:rPr lang="ko-KR" altLang="en-US" dirty="0"/>
              <a:t>테이블에 존재하는 필드명과 필드의 데이터 타입을 변경하는 과정을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33A62-E02C-4CB5-89DE-79C77027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740352" cy="6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65AA04-69B2-4B0E-910E-966F9744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2" y="548680"/>
            <a:ext cx="8488456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8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2ACCC9-F236-4D29-BAF8-FF99754F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9" y="548680"/>
            <a:ext cx="8242302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pPr lvl="1"/>
            <a:r>
              <a:rPr lang="ko-KR" altLang="en-US" dirty="0"/>
              <a:t>테이블의 데이터 타입만 변경 </a:t>
            </a:r>
            <a:r>
              <a:rPr lang="en-US" altLang="ko-KR" dirty="0"/>
              <a:t>: MODIFY</a:t>
            </a:r>
          </a:p>
          <a:p>
            <a:pPr lvl="2"/>
            <a:r>
              <a:rPr lang="ko-KR" altLang="en-US" dirty="0"/>
              <a:t>기존 테이블에 존재하는 필드 중에서 특정 필드의 데이터 타입만 변경하려면 </a:t>
            </a:r>
            <a:r>
              <a:rPr lang="en-US" altLang="ko-KR" dirty="0"/>
              <a:t>MODIFY </a:t>
            </a:r>
            <a:r>
              <a:rPr lang="ko-KR" altLang="en-US" dirty="0"/>
              <a:t>명령을 다음과 같이 사용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ED8DABF-C470-4E24-9836-2A7D930D1BA8}"/>
              </a:ext>
            </a:extLst>
          </p:cNvPr>
          <p:cNvSpPr txBox="1">
            <a:spLocks/>
          </p:cNvSpPr>
          <p:nvPr/>
        </p:nvSpPr>
        <p:spPr>
          <a:xfrm>
            <a:off x="250825" y="2636912"/>
            <a:ext cx="864235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 err="1"/>
              <a:t>student_tbl</a:t>
            </a:r>
            <a:r>
              <a:rPr lang="en-US" altLang="ko-KR" dirty="0"/>
              <a:t> </a:t>
            </a:r>
            <a:r>
              <a:rPr lang="ko-KR" altLang="en-US" dirty="0"/>
              <a:t>테이블에 존재하는 </a:t>
            </a:r>
            <a:r>
              <a:rPr lang="en-US" altLang="ko-KR" dirty="0"/>
              <a:t>DEPT </a:t>
            </a:r>
            <a:r>
              <a:rPr lang="ko-KR" altLang="en-US" dirty="0"/>
              <a:t>필드의 데이터 타입을 변경 후 결과를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4C528-C17A-4A7B-9C45-30190D58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740352" cy="6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87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10FDC3-82A5-4D8B-8972-6325F171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4" y="476672"/>
            <a:ext cx="837285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19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454550-6BB6-410D-8D44-C3C466B6E86E}"/>
              </a:ext>
            </a:extLst>
          </p:cNvPr>
          <p:cNvGrpSpPr/>
          <p:nvPr/>
        </p:nvGrpSpPr>
        <p:grpSpPr>
          <a:xfrm>
            <a:off x="521804" y="620688"/>
            <a:ext cx="8100392" cy="5804863"/>
            <a:chOff x="0" y="332656"/>
            <a:chExt cx="9144000" cy="65527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F9FE6D-C64F-4D5A-954B-9C17934F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6348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C22F92-1C2D-44BB-A081-E580F470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13484"/>
              <a:ext cx="6467475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06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368152"/>
          </a:xfrm>
        </p:spPr>
        <p:txBody>
          <a:bodyPr/>
          <a:lstStyle/>
          <a:p>
            <a:r>
              <a:rPr lang="ko-KR" altLang="en-US" dirty="0"/>
              <a:t>테이블 이름 변경 </a:t>
            </a:r>
            <a:r>
              <a:rPr lang="en-US" altLang="ko-KR" dirty="0"/>
              <a:t>: RENAME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기존에 생성해 놓은 테이블의 이름을 변경하려면 다음과 같이 명령을 수행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1A3CF84-DDD3-4BC3-B727-AEA02C4FA56C}"/>
              </a:ext>
            </a:extLst>
          </p:cNvPr>
          <p:cNvSpPr txBox="1">
            <a:spLocks/>
          </p:cNvSpPr>
          <p:nvPr/>
        </p:nvSpPr>
        <p:spPr>
          <a:xfrm>
            <a:off x="250825" y="2852936"/>
            <a:ext cx="864235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예제를 통해 기존 테이블의 이름을 변경하는 과정을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4781B9-998A-4163-B210-2AA0DBC8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6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9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CFB751-BA98-45A0-9412-4DA7F5448D87}"/>
              </a:ext>
            </a:extLst>
          </p:cNvPr>
          <p:cNvGrpSpPr/>
          <p:nvPr/>
        </p:nvGrpSpPr>
        <p:grpSpPr>
          <a:xfrm>
            <a:off x="467544" y="542979"/>
            <a:ext cx="8208912" cy="5772041"/>
            <a:chOff x="0" y="188640"/>
            <a:chExt cx="9144000" cy="75974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EE587C-110A-4E36-83B2-6A201EB7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1265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CE509F-9F75-4ED3-8A03-37394B95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03" y="3356992"/>
              <a:ext cx="6410325" cy="442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66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14888-BE00-46EB-ACE8-3F98AD3A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4" y="620688"/>
            <a:ext cx="8334672" cy="53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8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r>
              <a:rPr lang="ko-KR" altLang="en-US" dirty="0"/>
              <a:t>테이블 삭제 </a:t>
            </a:r>
            <a:r>
              <a:rPr lang="en-US" altLang="ko-KR" dirty="0"/>
              <a:t>: DROP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기존에 존재하는 테이블을 삭제하려면 다음과 같이 명령을 수행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1A3CF84-DDD3-4BC3-B727-AEA02C4FA56C}"/>
              </a:ext>
            </a:extLst>
          </p:cNvPr>
          <p:cNvSpPr txBox="1">
            <a:spLocks/>
          </p:cNvSpPr>
          <p:nvPr/>
        </p:nvSpPr>
        <p:spPr>
          <a:xfrm>
            <a:off x="250825" y="2636912"/>
            <a:ext cx="864235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예제에서는 기존 테이블은 그대로 두고 새로운 테이블을 생성한 다음 생성한 테이블을 삭제하는 과정을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94F45-F2CF-485F-A610-059DD078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632848" cy="6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DA9218-CA48-4338-91E9-A751EA20A05F}"/>
              </a:ext>
            </a:extLst>
          </p:cNvPr>
          <p:cNvGrpSpPr/>
          <p:nvPr/>
        </p:nvGrpSpPr>
        <p:grpSpPr>
          <a:xfrm>
            <a:off x="377788" y="404664"/>
            <a:ext cx="8388424" cy="6166030"/>
            <a:chOff x="0" y="1935358"/>
            <a:chExt cx="9144000" cy="67214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096A25-051E-498C-A7FC-03AC9448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35358"/>
              <a:ext cx="9144000" cy="298728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B03481-6E38-46D4-8857-8A244F92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04" y="4837729"/>
              <a:ext cx="8974781" cy="3819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17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597CF9B-62BE-453B-96A3-A98658EAA623}"/>
              </a:ext>
            </a:extLst>
          </p:cNvPr>
          <p:cNvGrpSpPr/>
          <p:nvPr/>
        </p:nvGrpSpPr>
        <p:grpSpPr>
          <a:xfrm>
            <a:off x="593812" y="516681"/>
            <a:ext cx="7956376" cy="5824638"/>
            <a:chOff x="0" y="188640"/>
            <a:chExt cx="9144000" cy="76043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F2797D3-2690-4130-AC9E-7C7F9962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8145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2652B1-2FF1-43F8-916F-50AFB83D6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03" y="4116374"/>
              <a:ext cx="6362700" cy="367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25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EFC415-AD7A-45FA-8769-6FC31338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620688"/>
            <a:ext cx="8388424" cy="52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</a:t>
            </a:r>
            <a:r>
              <a:rPr lang="en-US" altLang="ko-KR" dirty="0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42495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 일괄실행</a:t>
            </a:r>
            <a:endParaRPr lang="en-US" altLang="ko-KR" dirty="0">
              <a:solidFill>
                <a:srgbClr val="FF3399"/>
              </a:solidFill>
            </a:endParaRPr>
          </a:p>
          <a:p>
            <a:pPr lvl="1"/>
            <a:endParaRPr lang="en-US" altLang="ko-KR" sz="1000" dirty="0">
              <a:solidFill>
                <a:srgbClr val="FF3399"/>
              </a:solidFill>
            </a:endParaRPr>
          </a:p>
          <a:p>
            <a:pPr lvl="1"/>
            <a:r>
              <a:rPr lang="ko-KR" altLang="en-US" dirty="0"/>
              <a:t>테이블 생성을 위한 </a:t>
            </a:r>
            <a:r>
              <a:rPr lang="en-US" altLang="ko-KR" dirty="0"/>
              <a:t>SQL </a:t>
            </a:r>
            <a:r>
              <a:rPr lang="ko-KR" altLang="en-US" dirty="0"/>
              <a:t>문 작성 도중 의도하지 않은 오타 발생</a:t>
            </a:r>
            <a:endParaRPr lang="en-US" altLang="ko-KR" dirty="0"/>
          </a:p>
          <a:p>
            <a:pPr lvl="1"/>
            <a:r>
              <a:rPr lang="ko-KR" altLang="en-US" dirty="0"/>
              <a:t>이를 대비하기 위해 메모장이나 에디터 창에서 </a:t>
            </a:r>
            <a:r>
              <a:rPr lang="en-US" altLang="ko-KR" dirty="0"/>
              <a:t>SQL </a:t>
            </a:r>
            <a:r>
              <a:rPr lang="ko-KR" altLang="en-US" dirty="0"/>
              <a:t>명령어를 작성하여 일괄실행</a:t>
            </a:r>
            <a:endParaRPr lang="en-US" altLang="ko-KR" dirty="0"/>
          </a:p>
          <a:p>
            <a:pPr lvl="1"/>
            <a:r>
              <a:rPr lang="ko-KR" altLang="en-US" dirty="0"/>
              <a:t>메모장 또는 에디터에서 작성된 </a:t>
            </a:r>
            <a:r>
              <a:rPr lang="en-US" altLang="ko-KR" dirty="0"/>
              <a:t>SQL </a:t>
            </a:r>
            <a:r>
              <a:rPr lang="ko-KR" altLang="en-US" dirty="0"/>
              <a:t>파일은 반드시 </a:t>
            </a:r>
            <a:r>
              <a:rPr lang="en-US" altLang="ko-KR" dirty="0"/>
              <a:t>mysql.exe </a:t>
            </a:r>
            <a:r>
              <a:rPr lang="ko-KR" altLang="en-US" dirty="0"/>
              <a:t>파일이 존재하는 폴더 안에 저장해야 함</a:t>
            </a:r>
            <a:endParaRPr lang="en-US" altLang="ko-KR" dirty="0"/>
          </a:p>
          <a:p>
            <a:pPr lvl="1"/>
            <a:r>
              <a:rPr lang="ko-KR" altLang="en-US" dirty="0"/>
              <a:t>만약 다른 폴더에 저장할 경우 </a:t>
            </a:r>
            <a:r>
              <a:rPr lang="en-US" altLang="ko-KR" dirty="0"/>
              <a:t>SQL </a:t>
            </a:r>
            <a:r>
              <a:rPr lang="ko-KR" altLang="en-US" dirty="0"/>
              <a:t>명령어의 일괄실행은 제대로 수행되지 않음</a:t>
            </a:r>
            <a:endParaRPr lang="en-US" altLang="ko-KR" dirty="0"/>
          </a:p>
          <a:p>
            <a:pPr lvl="1"/>
            <a:r>
              <a:rPr lang="ko-KR" altLang="en-US" dirty="0"/>
              <a:t>데이터 일괄실행은 </a:t>
            </a:r>
            <a:r>
              <a:rPr lang="en-US" altLang="ko-KR" dirty="0"/>
              <a:t>MariaDB </a:t>
            </a:r>
            <a:r>
              <a:rPr lang="ko-KR" altLang="en-US" dirty="0"/>
              <a:t>데이터베이스가 접속된 상태가 아닌 종료된 상태에서 수행해야 함</a:t>
            </a:r>
            <a:endParaRPr lang="en-US" altLang="ko-KR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SQL </a:t>
            </a:r>
            <a:r>
              <a:rPr lang="ko-KR" altLang="en-US" dirty="0"/>
              <a:t>명령어 일괄실행 절차를 수행</a:t>
            </a:r>
            <a:endParaRPr lang="en-US" altLang="ko-KR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04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59580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B5D0DD-F694-4FDF-ACA4-E0D5F367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7" y="476672"/>
            <a:ext cx="8507286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63CBCE-DF99-400D-BE79-2869B13D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1" y="764704"/>
            <a:ext cx="8341958" cy="44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81A55E-C13F-4754-BC73-2DFFDDE0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620688"/>
            <a:ext cx="8460432" cy="51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2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F62950-C551-4FEA-9599-2789352D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692696"/>
            <a:ext cx="8244408" cy="41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18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51684E6-D54D-4DF8-9A30-6262BE4968B9}"/>
              </a:ext>
            </a:extLst>
          </p:cNvPr>
          <p:cNvGrpSpPr/>
          <p:nvPr/>
        </p:nvGrpSpPr>
        <p:grpSpPr>
          <a:xfrm>
            <a:off x="539552" y="620688"/>
            <a:ext cx="8064896" cy="5424230"/>
            <a:chOff x="0" y="332656"/>
            <a:chExt cx="9144000" cy="629082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B83A07-C621-4276-ADFF-0D6EC601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99752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817586-BBA7-4241-A439-7C4D040D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2776"/>
              <a:ext cx="9144000" cy="521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677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88C491-FA40-4C51-88F0-8A52AAA3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0" y="620688"/>
            <a:ext cx="8226660" cy="54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2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952E92-E44F-4C5F-82F6-F169AA9F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692696"/>
            <a:ext cx="8388424" cy="4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r>
              <a:rPr lang="ko-KR" altLang="en-US" dirty="0"/>
              <a:t>사용 빈도가 높은 </a:t>
            </a:r>
            <a:r>
              <a:rPr lang="en-US" altLang="ko-KR" dirty="0"/>
              <a:t>SQL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dirty="0"/>
              <a:t>MariaDB</a:t>
            </a:r>
            <a:r>
              <a:rPr lang="ko-KR" altLang="en-US" dirty="0"/>
              <a:t>에서 기본적으로 사용되는 </a:t>
            </a:r>
            <a:r>
              <a:rPr lang="en-US" altLang="ko-KR" dirty="0"/>
              <a:t>SQL </a:t>
            </a:r>
            <a:r>
              <a:rPr lang="ko-KR" altLang="en-US" dirty="0"/>
              <a:t>명령어는 다음 표를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506B31-3B7C-4C96-89CA-23B83BDF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8194692" cy="34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656184"/>
          </a:xfrm>
        </p:spPr>
        <p:txBody>
          <a:bodyPr/>
          <a:lstStyle/>
          <a:p>
            <a:r>
              <a:rPr lang="ko-KR" altLang="en-US" dirty="0"/>
              <a:t>데이터 삽입 명령 </a:t>
            </a:r>
            <a:r>
              <a:rPr lang="en-US" altLang="ko-KR" dirty="0"/>
              <a:t>: INSERT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학사 테이블 생성</a:t>
            </a:r>
            <a:endParaRPr lang="en-US" altLang="ko-KR" dirty="0"/>
          </a:p>
          <a:p>
            <a:pPr lvl="2"/>
            <a:r>
              <a:rPr lang="ko-KR" altLang="en-US" dirty="0"/>
              <a:t>여기서는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데이터베이스에 </a:t>
            </a:r>
            <a:r>
              <a:rPr lang="en-US" altLang="ko-KR" dirty="0"/>
              <a:t>SQL </a:t>
            </a:r>
            <a:r>
              <a:rPr lang="ko-KR" altLang="en-US" dirty="0"/>
              <a:t>명령어 일괄실행으로 다음 표에서 주어진 학사 테이블을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C19C0-46EA-40EE-9A3C-CCD3BEBC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8172400" cy="35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3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pPr lvl="2"/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데이터베이스에 </a:t>
            </a:r>
            <a:r>
              <a:rPr lang="en-US" altLang="ko-KR" dirty="0" err="1"/>
              <a:t>haksa_tbl</a:t>
            </a:r>
            <a:r>
              <a:rPr lang="en-US" altLang="ko-KR" dirty="0"/>
              <a:t> </a:t>
            </a:r>
            <a:r>
              <a:rPr lang="ko-KR" altLang="en-US" dirty="0"/>
              <a:t>테이블의 필드명과 데이터 타입의 구성을 다음 표를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88931-E800-42B4-AF63-DA7CA30C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098195" cy="3115939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74E60B1-91D1-40C5-979D-6A0BFE27282A}"/>
              </a:ext>
            </a:extLst>
          </p:cNvPr>
          <p:cNvSpPr txBox="1">
            <a:spLocks/>
          </p:cNvSpPr>
          <p:nvPr/>
        </p:nvSpPr>
        <p:spPr>
          <a:xfrm>
            <a:off x="250825" y="4884191"/>
            <a:ext cx="864235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 err="1"/>
              <a:t>haksa_tbl</a:t>
            </a:r>
            <a:r>
              <a:rPr lang="en-US" altLang="ko-KR" dirty="0"/>
              <a:t> </a:t>
            </a:r>
            <a:r>
              <a:rPr lang="ko-KR" altLang="en-US" dirty="0"/>
              <a:t>테이블을 </a:t>
            </a:r>
            <a:r>
              <a:rPr lang="en-US" altLang="ko-KR" dirty="0"/>
              <a:t>SQL </a:t>
            </a:r>
            <a:r>
              <a:rPr lang="ko-KR" altLang="en-US" dirty="0"/>
              <a:t>일괄실행으로 생성하는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2174061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A647DE3-A656-4A8B-B354-23D90C4F9C25}"/>
              </a:ext>
            </a:extLst>
          </p:cNvPr>
          <p:cNvGrpSpPr/>
          <p:nvPr/>
        </p:nvGrpSpPr>
        <p:grpSpPr>
          <a:xfrm>
            <a:off x="413792" y="620688"/>
            <a:ext cx="8316416" cy="5272929"/>
            <a:chOff x="0" y="260648"/>
            <a:chExt cx="9144000" cy="57976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B888047-A7F3-4DBC-A670-622E6702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197583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CFCFD-E559-441E-8368-76791CE9B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2276872"/>
              <a:ext cx="8067675" cy="3781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605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013478-4F19-4396-8C6F-C9B83E1F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692696"/>
            <a:ext cx="8244408" cy="41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79ECCEB-5F00-4A26-9669-5264D1D8CE16}"/>
              </a:ext>
            </a:extLst>
          </p:cNvPr>
          <p:cNvGrpSpPr/>
          <p:nvPr/>
        </p:nvGrpSpPr>
        <p:grpSpPr>
          <a:xfrm>
            <a:off x="467544" y="661045"/>
            <a:ext cx="8208912" cy="5535910"/>
            <a:chOff x="0" y="332656"/>
            <a:chExt cx="9144000" cy="64720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332BF7-E07A-419E-B5A3-8B5AF545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26998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4747223-CE4C-42BF-9A55-F031FA8F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72" y="2708920"/>
              <a:ext cx="6457950" cy="409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151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637C3E-D14D-4F98-BC12-59CBEF3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3" y="692696"/>
            <a:ext cx="8341333" cy="50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7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pPr lvl="1"/>
            <a:r>
              <a:rPr lang="ko-KR" altLang="en-US" dirty="0"/>
              <a:t>학사 테이블 레코드 입력 </a:t>
            </a:r>
            <a:r>
              <a:rPr lang="en-US" altLang="ko-KR" dirty="0"/>
              <a:t>: INSERT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r>
              <a:rPr lang="ko-KR" altLang="en-US" dirty="0"/>
              <a:t>테이블에 주어진 데이터를 입력하기 위해 </a:t>
            </a:r>
            <a:r>
              <a:rPr lang="en-US" altLang="ko-KR" dirty="0"/>
              <a:t>INSERT </a:t>
            </a:r>
            <a:r>
              <a:rPr lang="ko-KR" altLang="en-US" dirty="0"/>
              <a:t>구문을 다음과 같이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6AA33-A21C-4A51-945C-BDFC6ED3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704856" cy="977655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75FD66-EBCF-447F-93EF-443634389461}"/>
              </a:ext>
            </a:extLst>
          </p:cNvPr>
          <p:cNvSpPr txBox="1">
            <a:spLocks/>
          </p:cNvSpPr>
          <p:nvPr/>
        </p:nvSpPr>
        <p:spPr>
          <a:xfrm>
            <a:off x="250825" y="2888940"/>
            <a:ext cx="864235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7-7]</a:t>
            </a:r>
            <a:r>
              <a:rPr lang="ko-KR" altLang="en-US" dirty="0"/>
              <a:t>에서 주어진 </a:t>
            </a:r>
            <a:r>
              <a:rPr lang="en-US" altLang="ko-KR" dirty="0" err="1"/>
              <a:t>haksa_tbl</a:t>
            </a:r>
            <a:r>
              <a:rPr lang="en-US" altLang="ko-KR" dirty="0"/>
              <a:t> </a:t>
            </a:r>
            <a:r>
              <a:rPr lang="ko-KR" altLang="en-US" dirty="0"/>
              <a:t>테이블의 데이터를 입력하기 위해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1250842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09C1AC-331A-4913-BD55-F33B924A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7" y="640606"/>
            <a:ext cx="8543165" cy="55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6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F9504C-9193-4B27-A24B-845A0B98FF70}"/>
              </a:ext>
            </a:extLst>
          </p:cNvPr>
          <p:cNvGrpSpPr/>
          <p:nvPr/>
        </p:nvGrpSpPr>
        <p:grpSpPr>
          <a:xfrm>
            <a:off x="449796" y="692696"/>
            <a:ext cx="8244408" cy="4127325"/>
            <a:chOff x="0" y="188640"/>
            <a:chExt cx="9144000" cy="45776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96964E-DB4C-45D6-A62B-1BD8CB43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247382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EE1597-E446-4BE4-9068-316C7599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4" y="2708920"/>
              <a:ext cx="6467475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391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4DBCCA-73E2-4703-9663-233CEA19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0" y="548680"/>
            <a:ext cx="8272879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26471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데이터베이스 생성 </a:t>
            </a:r>
            <a:r>
              <a:rPr lang="en-US" altLang="ko-KR" dirty="0">
                <a:solidFill>
                  <a:srgbClr val="FF3399"/>
                </a:solidFill>
              </a:rPr>
              <a:t>: CREATE</a:t>
            </a:r>
          </a:p>
          <a:p>
            <a:pPr lvl="1"/>
            <a:endParaRPr lang="en-US" altLang="ko-KR" sz="1000" dirty="0">
              <a:solidFill>
                <a:srgbClr val="FF3399"/>
              </a:solidFill>
            </a:endParaRPr>
          </a:p>
          <a:p>
            <a:pPr lvl="1"/>
            <a:r>
              <a:rPr lang="ko-KR" altLang="en-US" dirty="0"/>
              <a:t>데이터베이스의 목록을 먼저 확인하고 새로운 데이터베이스를 생성</a:t>
            </a:r>
            <a:endParaRPr lang="en-US" altLang="ko-KR" dirty="0"/>
          </a:p>
          <a:p>
            <a:pPr lvl="1"/>
            <a:r>
              <a:rPr lang="ko-KR" altLang="en-US" dirty="0"/>
              <a:t>생성한 데이터베이스 중에서 특정 데이터베이스를 선택</a:t>
            </a:r>
            <a:endParaRPr lang="en-US" altLang="ko-KR" dirty="0"/>
          </a:p>
          <a:p>
            <a:pPr lvl="1"/>
            <a:r>
              <a:rPr lang="ko-KR" altLang="en-US" dirty="0"/>
              <a:t>이와 같은 절차를 다음 예제를 통해 수행 </a:t>
            </a:r>
            <a:endParaRPr lang="en-US" altLang="ko-KR" sz="1000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827607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C4511B-5094-4A4D-AFCA-4F31042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8" y="620688"/>
            <a:ext cx="7956376" cy="57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66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3C666F4-3D40-4C75-882C-20E71464475E}"/>
              </a:ext>
            </a:extLst>
          </p:cNvPr>
          <p:cNvGrpSpPr/>
          <p:nvPr/>
        </p:nvGrpSpPr>
        <p:grpSpPr>
          <a:xfrm>
            <a:off x="377788" y="620688"/>
            <a:ext cx="8388424" cy="5219573"/>
            <a:chOff x="377788" y="620688"/>
            <a:chExt cx="8388424" cy="52195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6D3D8A4-E5D1-4385-A501-94D18FA1D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788" y="620688"/>
              <a:ext cx="8388424" cy="486663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4EB9DB-0E38-4A8B-A4BB-4D9B1552F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94" y="2636912"/>
              <a:ext cx="6876256" cy="3203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63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pPr lvl="1"/>
            <a:r>
              <a:rPr lang="ko-KR" altLang="en-US" dirty="0"/>
              <a:t>과목 테이블 생성</a:t>
            </a:r>
            <a:endParaRPr lang="en-US" altLang="ko-KR" dirty="0"/>
          </a:p>
          <a:p>
            <a:pPr lvl="2"/>
            <a:r>
              <a:rPr lang="ko-KR" altLang="en-US" dirty="0"/>
              <a:t>다음 표에서 주어진 과목 테이블의 데이터를 명령 프롬프트 창에서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6C028-A26A-4D42-AA49-3EBD8CAA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776864" cy="2535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6222F1-B639-482E-951A-402075921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4437112"/>
            <a:ext cx="7776864" cy="21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3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681ACD-A914-46F1-BD75-201151B59C54}"/>
              </a:ext>
            </a:extLst>
          </p:cNvPr>
          <p:cNvGrpSpPr/>
          <p:nvPr/>
        </p:nvGrpSpPr>
        <p:grpSpPr>
          <a:xfrm>
            <a:off x="465190" y="548680"/>
            <a:ext cx="8213619" cy="5721330"/>
            <a:chOff x="0" y="116632"/>
            <a:chExt cx="9144000" cy="75935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B0F29C0-B64B-41C6-83AE-5900BD431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377487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A50750-C5C0-42CA-8CD9-FAE24A6A4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3919220"/>
              <a:ext cx="6410325" cy="3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33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828F01-ECC9-45CC-AF85-275791DE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692696"/>
            <a:ext cx="8280920" cy="45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05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BB467-AD37-4A84-93FE-EA20C8EF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1" y="709918"/>
            <a:ext cx="7798940" cy="51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6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8BA910-B92F-4346-8972-1A958CAF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8208912" cy="46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880320"/>
          </a:xfrm>
        </p:spPr>
        <p:txBody>
          <a:bodyPr/>
          <a:lstStyle/>
          <a:p>
            <a:pPr lvl="1"/>
            <a:r>
              <a:rPr lang="ko-KR" altLang="en-US" dirty="0"/>
              <a:t>점수 테이블 레코드 입력 </a:t>
            </a:r>
            <a:r>
              <a:rPr lang="en-US" altLang="ko-KR" dirty="0"/>
              <a:t>: LOAD DATA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r>
              <a:rPr lang="en-US" altLang="ko-KR" dirty="0"/>
              <a:t>LOAD DATA </a:t>
            </a:r>
            <a:r>
              <a:rPr lang="ko-KR" altLang="en-US" dirty="0"/>
              <a:t>구문은 텍스트 파일을 이용하여 레코드를 한꺼번에 적재할 수 있는 명령</a:t>
            </a:r>
            <a:endParaRPr lang="en-US" altLang="ko-KR" dirty="0"/>
          </a:p>
          <a:p>
            <a:pPr lvl="2"/>
            <a:r>
              <a:rPr lang="ko-KR" altLang="en-US" dirty="0"/>
              <a:t>텍스트 파일의 한 줄은 한 개의 레코드를 의미하며 </a:t>
            </a:r>
            <a:r>
              <a:rPr lang="en-US" altLang="ko-KR" dirty="0"/>
              <a:t>[Tab]</a:t>
            </a:r>
            <a:r>
              <a:rPr lang="ko-KR" altLang="en-US" dirty="0"/>
              <a:t>키로 필드를 구분</a:t>
            </a:r>
            <a:endParaRPr lang="en-US" altLang="ko-KR" dirty="0"/>
          </a:p>
          <a:p>
            <a:pPr lvl="2"/>
            <a:r>
              <a:rPr lang="ko-KR" altLang="en-US" dirty="0"/>
              <a:t>텍스트 파일에 입력된 속성 값들의 순서는 테이블을 정의했을 때 지정된 순서대로 작성해야 함</a:t>
            </a:r>
            <a:endParaRPr lang="en-US" altLang="ko-KR" dirty="0"/>
          </a:p>
          <a:p>
            <a:pPr lvl="2"/>
            <a:r>
              <a:rPr lang="en-US" altLang="ko-KR" dirty="0"/>
              <a:t>LOAD DATA </a:t>
            </a:r>
            <a:r>
              <a:rPr lang="ko-KR" altLang="en-US" dirty="0"/>
              <a:t>구문으로 테이블에 레코드가 입력되도록 하는 명령형식은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20426-46F7-4199-B5A1-693533D8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5"/>
            <a:ext cx="7704856" cy="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7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pPr lvl="1"/>
            <a:r>
              <a:rPr lang="ko-KR" altLang="en-US" dirty="0"/>
              <a:t>점수 </a:t>
            </a:r>
            <a:r>
              <a:rPr lang="ko-KR" altLang="en-US"/>
              <a:t>테이블 레코드는 다음 표를 참조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EB4A2-80B9-4223-984C-7C3FC7F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24" y="1230510"/>
            <a:ext cx="7963931" cy="4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6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pPr lvl="1"/>
            <a:r>
              <a:rPr lang="ko-KR" altLang="en-US" dirty="0"/>
              <a:t>점수 테이블의 필드명과 데이터 타입 구성은 다음 표를 참조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000BB-D810-4BFD-BE90-F0065A8F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2" y="1230510"/>
            <a:ext cx="7963931" cy="1929200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AE7547E-8608-4BF2-945D-757E424B9686}"/>
              </a:ext>
            </a:extLst>
          </p:cNvPr>
          <p:cNvSpPr txBox="1">
            <a:spLocks/>
          </p:cNvSpPr>
          <p:nvPr/>
        </p:nvSpPr>
        <p:spPr>
          <a:xfrm>
            <a:off x="250825" y="3441101"/>
            <a:ext cx="8642350" cy="49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LOAD DATA </a:t>
            </a:r>
            <a:r>
              <a:rPr lang="ko-KR" altLang="en-US" dirty="0"/>
              <a:t>명령을 수행</a:t>
            </a:r>
          </a:p>
        </p:txBody>
      </p:sp>
    </p:spTree>
    <p:extLst>
      <p:ext uri="{BB962C8B-B14F-4D97-AF65-F5344CB8AC3E}">
        <p14:creationId xmlns:p14="http://schemas.microsoft.com/office/powerpoint/2010/main" val="393013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8280F7-133C-44F0-9BB3-9F65562D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6" y="476672"/>
            <a:ext cx="8709828" cy="57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3B57B16-2DAA-4666-8A43-FD0543068EAA}"/>
              </a:ext>
            </a:extLst>
          </p:cNvPr>
          <p:cNvGrpSpPr/>
          <p:nvPr/>
        </p:nvGrpSpPr>
        <p:grpSpPr>
          <a:xfrm>
            <a:off x="539552" y="418291"/>
            <a:ext cx="8064896" cy="6035045"/>
            <a:chOff x="0" y="260648"/>
            <a:chExt cx="9144000" cy="79792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C0E1825-AFC6-4967-AB60-7B45044D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140183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F39EB7-82D5-430B-BBF7-CE2AA753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62484"/>
              <a:ext cx="9144000" cy="657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952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DFE5B7-0229-4E1B-A979-273AB7EC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4" y="692696"/>
            <a:ext cx="8154652" cy="50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525C0E-4130-4F7F-BA71-81836604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74" y="764704"/>
            <a:ext cx="8344652" cy="47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99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5C238A-1D68-4821-8DC3-53377987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8" y="610312"/>
            <a:ext cx="8262664" cy="56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8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368152"/>
          </a:xfrm>
        </p:spPr>
        <p:txBody>
          <a:bodyPr/>
          <a:lstStyle/>
          <a:p>
            <a:r>
              <a:rPr lang="ko-KR" altLang="en-US" dirty="0"/>
              <a:t>레코드 검색 명령 </a:t>
            </a:r>
            <a:r>
              <a:rPr lang="en-US" altLang="ko-KR" dirty="0"/>
              <a:t>: SELECT</a:t>
            </a:r>
          </a:p>
          <a:p>
            <a:endParaRPr lang="en-US" altLang="ko-KR" sz="1000" dirty="0"/>
          </a:p>
          <a:p>
            <a:pPr lvl="1"/>
            <a:r>
              <a:rPr lang="ko-KR" altLang="en-US" dirty="0"/>
              <a:t>테이블의 레코드 검색은 </a:t>
            </a:r>
            <a:r>
              <a:rPr lang="en-US" altLang="ko-KR" dirty="0"/>
              <a:t>SELECT </a:t>
            </a:r>
            <a:r>
              <a:rPr lang="ko-KR" altLang="en-US" dirty="0"/>
              <a:t>명령을 사용하여 검색할 수 있으며 </a:t>
            </a:r>
            <a:r>
              <a:rPr lang="en-US" altLang="ko-KR" dirty="0"/>
              <a:t>SQL </a:t>
            </a:r>
            <a:r>
              <a:rPr lang="ko-KR" altLang="en-US" dirty="0"/>
              <a:t>명령문은 다음과 같이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37E858-4741-41EE-A0FD-2B419BF1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05946"/>
            <a:ext cx="8100392" cy="1381399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B9B74EB-67C7-4A88-A57E-9389CE5A3CC6}"/>
              </a:ext>
            </a:extLst>
          </p:cNvPr>
          <p:cNvSpPr txBox="1">
            <a:spLocks/>
          </p:cNvSpPr>
          <p:nvPr/>
        </p:nvSpPr>
        <p:spPr>
          <a:xfrm>
            <a:off x="250825" y="3570656"/>
            <a:ext cx="8642350" cy="122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SELECT : </a:t>
            </a:r>
            <a:r>
              <a:rPr lang="ko-KR" altLang="en-US" dirty="0"/>
              <a:t>사용자가 검색 항목의 목록을 지정</a:t>
            </a:r>
            <a:endParaRPr lang="en-US" altLang="ko-KR" dirty="0"/>
          </a:p>
          <a:p>
            <a:pPr lvl="1"/>
            <a:r>
              <a:rPr lang="en-US" altLang="ko-KR" dirty="0"/>
              <a:t>FORM : </a:t>
            </a:r>
            <a:r>
              <a:rPr lang="ko-KR" altLang="en-US" dirty="0"/>
              <a:t>해당 테이블을 지정</a:t>
            </a:r>
            <a:endParaRPr lang="en-US" altLang="ko-KR" dirty="0"/>
          </a:p>
          <a:p>
            <a:pPr lvl="1"/>
            <a:r>
              <a:rPr lang="en-US" altLang="ko-KR" dirty="0"/>
              <a:t>WHERE : </a:t>
            </a:r>
            <a:r>
              <a:rPr lang="ko-KR" altLang="en-US" dirty="0"/>
              <a:t>사용자가 검색하고자 하는 조건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084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전체 레코드 검색 </a:t>
            </a:r>
            <a:r>
              <a:rPr lang="en-US" altLang="ko-KR" dirty="0"/>
              <a:t>: *FROM</a:t>
            </a:r>
          </a:p>
          <a:p>
            <a:pPr lvl="2"/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데이터베이스가 선택되어 있는 상태에서 </a:t>
            </a:r>
            <a:r>
              <a:rPr lang="en-US" altLang="ko-KR" dirty="0" err="1"/>
              <a:t>haksa_tbl</a:t>
            </a:r>
            <a:r>
              <a:rPr lang="en-US" altLang="ko-KR" dirty="0"/>
              <a:t> </a:t>
            </a:r>
            <a:r>
              <a:rPr lang="ko-KR" altLang="en-US" dirty="0"/>
              <a:t>테이블에 있는 전체 레코드를 검색하기 위해 다음 예제를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49D0D-E020-4BD1-B6FF-EBAF6EA6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916832"/>
            <a:ext cx="8010636" cy="2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79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70ED97-FE5F-4D1E-9764-91103B4F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052736"/>
            <a:ext cx="7812360" cy="36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3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D8EB17-AD50-473D-A104-78656B8E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1" y="692696"/>
            <a:ext cx="8360258" cy="49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5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D6139A1-80FF-49DD-A24F-5EE26D16ECE2}"/>
              </a:ext>
            </a:extLst>
          </p:cNvPr>
          <p:cNvGrpSpPr/>
          <p:nvPr/>
        </p:nvGrpSpPr>
        <p:grpSpPr>
          <a:xfrm>
            <a:off x="395536" y="692696"/>
            <a:ext cx="8334672" cy="5336596"/>
            <a:chOff x="0" y="476672"/>
            <a:chExt cx="9144000" cy="58547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AC654B6-FCF4-463B-AD95-8B0F1DCED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6672"/>
              <a:ext cx="9144000" cy="187498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F05781-31CE-47CB-9F38-969BEE8C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2492896"/>
              <a:ext cx="6391275" cy="3838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716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44016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레코드 부분 검색</a:t>
            </a:r>
            <a:endParaRPr lang="en-US" altLang="ko-KR" dirty="0"/>
          </a:p>
          <a:p>
            <a:pPr lvl="2"/>
            <a:r>
              <a:rPr lang="ko-KR" altLang="en-US" dirty="0"/>
              <a:t>테이블의 전체 레코드 중에서 특정 필드에 대한 내용을 검색하고자 할 때는 특정 필드명을 지정해 주면 됨</a:t>
            </a:r>
            <a:endParaRPr lang="en-US" altLang="ko-KR" dirty="0"/>
          </a:p>
          <a:p>
            <a:pPr lvl="2"/>
            <a:r>
              <a:rPr lang="ko-KR" altLang="en-US" dirty="0"/>
              <a:t>다음 예제를 통해 테이블의 레코드 중에서 부분 검색하는 과정을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E2FD5-2276-4746-A293-7EB8E444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8064896" cy="21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B240E5-A9BA-47DE-9FD6-512EF13E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7" y="721174"/>
            <a:ext cx="8408607" cy="52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2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3A4015-DAC6-491C-ACE8-9AA83F67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20688"/>
            <a:ext cx="64484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90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92FC44-A2CE-4760-95F6-4C5C2E8B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764704"/>
            <a:ext cx="8316416" cy="51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2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조건에 맞는 레코드 검색 </a:t>
            </a:r>
            <a:r>
              <a:rPr lang="en-US" altLang="ko-KR" dirty="0"/>
              <a:t>: SELECT~WHERE</a:t>
            </a:r>
          </a:p>
          <a:p>
            <a:pPr lvl="2"/>
            <a:r>
              <a:rPr lang="ko-KR" altLang="en-US" dirty="0"/>
              <a:t>테이블에서 특정 조건에 맞는 레코드를 검색하기 위한 </a:t>
            </a:r>
            <a:r>
              <a:rPr lang="en-US" altLang="ko-KR" dirty="0"/>
              <a:t>SQL </a:t>
            </a:r>
            <a:r>
              <a:rPr lang="ko-KR" altLang="en-US" dirty="0"/>
              <a:t>명령문은 다음과 같이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2E348-01FA-4D26-A3C0-81F302A6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15399"/>
            <a:ext cx="7992888" cy="1245123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B858D0C-91A4-455C-8CA0-56C65A9749E5}"/>
              </a:ext>
            </a:extLst>
          </p:cNvPr>
          <p:cNvSpPr txBox="1">
            <a:spLocks/>
          </p:cNvSpPr>
          <p:nvPr/>
        </p:nvSpPr>
        <p:spPr>
          <a:xfrm>
            <a:off x="250825" y="3321415"/>
            <a:ext cx="864235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테이블에서 특정 조건에 맞는 레코드를 검색하는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244502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B94977-9413-4787-B441-88261D43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692696"/>
            <a:ext cx="8316416" cy="53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6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73630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검색된 필드의 정렬 </a:t>
            </a:r>
            <a:r>
              <a:rPr lang="en-US" altLang="ko-KR" dirty="0"/>
              <a:t>: ORDER BY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구문과 </a:t>
            </a:r>
            <a:r>
              <a:rPr lang="en-US" altLang="ko-KR" dirty="0"/>
              <a:t>WHERE</a:t>
            </a:r>
            <a:r>
              <a:rPr lang="ko-KR" altLang="en-US" dirty="0"/>
              <a:t>절을 이용하여 특정 조건에 맞는 레코드들을 검색하면 입력된 순서대로 검색결과가 출력됨</a:t>
            </a:r>
            <a:endParaRPr lang="en-US" altLang="ko-KR" dirty="0"/>
          </a:p>
          <a:p>
            <a:pPr lvl="2"/>
            <a:r>
              <a:rPr lang="ko-KR" altLang="en-US" dirty="0"/>
              <a:t>검색 결과 출력된 레코드에 대한 필드를 정렬하기 위해 </a:t>
            </a:r>
            <a:r>
              <a:rPr lang="en-US" altLang="ko-KR" dirty="0"/>
              <a:t>ORDER BY</a:t>
            </a:r>
            <a:r>
              <a:rPr lang="ko-KR" altLang="en-US" dirty="0"/>
              <a:t>의 속성을 이용 </a:t>
            </a:r>
            <a:endParaRPr lang="en-US" altLang="ko-KR" dirty="0"/>
          </a:p>
          <a:p>
            <a:pPr lvl="2"/>
            <a:r>
              <a:rPr lang="ko-KR" altLang="en-US" dirty="0"/>
              <a:t>각 속성의 후미에 </a:t>
            </a:r>
            <a:r>
              <a:rPr lang="en-US" altLang="ko-KR" dirty="0"/>
              <a:t>ASC(</a:t>
            </a:r>
            <a:r>
              <a:rPr lang="ko-KR" altLang="en-US" dirty="0"/>
              <a:t>오름차순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DESC(</a:t>
            </a:r>
            <a:r>
              <a:rPr lang="ko-KR" altLang="en-US" dirty="0"/>
              <a:t>내림차순</a:t>
            </a:r>
            <a:r>
              <a:rPr lang="en-US" altLang="ko-KR" dirty="0"/>
              <a:t>)</a:t>
            </a:r>
            <a:r>
              <a:rPr lang="ko-KR" altLang="en-US" dirty="0"/>
              <a:t>을 첨부하여 검색된 필드의 결과를 순서적으로 정렬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이와 관련된 </a:t>
            </a:r>
            <a:r>
              <a:rPr lang="en-US" altLang="ko-KR" dirty="0"/>
              <a:t>SQL </a:t>
            </a:r>
            <a:r>
              <a:rPr lang="ko-KR" altLang="en-US" dirty="0"/>
              <a:t>명령문의 사용형식은 다음과 같음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B858D0C-91A4-455C-8CA0-56C65A9749E5}"/>
              </a:ext>
            </a:extLst>
          </p:cNvPr>
          <p:cNvSpPr txBox="1">
            <a:spLocks/>
          </p:cNvSpPr>
          <p:nvPr/>
        </p:nvSpPr>
        <p:spPr>
          <a:xfrm>
            <a:off x="250825" y="4941168"/>
            <a:ext cx="864235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특정 테이블에서 검색되는 필드를 정렬하는 과정을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5EEE4B-FE65-4ABA-AD5E-B7F172CD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93123"/>
            <a:ext cx="7560840" cy="151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69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A5A8B1-2F9A-4926-B45B-76047902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2" y="540024"/>
            <a:ext cx="8135636" cy="57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034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95931C-40DA-4A86-8C4A-70BD31C6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7" y="548680"/>
            <a:ext cx="8332745" cy="55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10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230684-0AF3-4AE6-9D32-287A2E84ABE9}"/>
              </a:ext>
            </a:extLst>
          </p:cNvPr>
          <p:cNvGrpSpPr/>
          <p:nvPr/>
        </p:nvGrpSpPr>
        <p:grpSpPr>
          <a:xfrm>
            <a:off x="430252" y="548680"/>
            <a:ext cx="8283495" cy="5684609"/>
            <a:chOff x="0" y="279295"/>
            <a:chExt cx="9144000" cy="62751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C7DDAC6-C510-45D5-803B-6008A989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9295"/>
              <a:ext cx="9144000" cy="313300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5845D1C-F476-4BF9-884F-976DE41F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11" y="3544532"/>
              <a:ext cx="6400800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2322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A601E3-6D50-4846-96FA-2E0C6A00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486715"/>
            <a:ext cx="8316416" cy="58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6158A5-1F66-4BE5-AE2D-A02CD15C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5" y="764704"/>
            <a:ext cx="8268410" cy="32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73E77E-C9DF-4F97-AA53-E38A0CD8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1" y="476672"/>
            <a:ext cx="8442312" cy="6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23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E9BD94-834F-4A35-9106-6DC8ED09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4" y="692696"/>
            <a:ext cx="8338411" cy="46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608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8823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결과값의 제한 검색 </a:t>
            </a:r>
            <a:r>
              <a:rPr lang="en-US" altLang="ko-KR" dirty="0"/>
              <a:t>: LIMIT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구문을 사용하여 레코드 검색결과를 제한하고자 할 때는 </a:t>
            </a:r>
            <a:r>
              <a:rPr lang="en-US" altLang="ko-KR" dirty="0"/>
              <a:t>LIMIT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2"/>
            <a:r>
              <a:rPr lang="ko-KR" altLang="en-US" dirty="0"/>
              <a:t>점수가 높은 순으로 </a:t>
            </a:r>
            <a:r>
              <a:rPr lang="en-US" altLang="ko-KR" dirty="0"/>
              <a:t>5</a:t>
            </a:r>
            <a:r>
              <a:rPr lang="ko-KR" altLang="en-US" dirty="0"/>
              <a:t>명만 출력하거나 나이가 많은 순서로 </a:t>
            </a:r>
            <a:r>
              <a:rPr lang="en-US" altLang="ko-KR" dirty="0"/>
              <a:t>3</a:t>
            </a:r>
            <a:r>
              <a:rPr lang="ko-KR" altLang="en-US" dirty="0"/>
              <a:t>명만 출력할 때 제한 검색 명령을 사용하면 매우 편리</a:t>
            </a:r>
            <a:endParaRPr lang="en-US" altLang="ko-KR" dirty="0"/>
          </a:p>
          <a:p>
            <a:pPr lvl="2"/>
            <a:r>
              <a:rPr lang="ko-KR" altLang="en-US" dirty="0"/>
              <a:t>이와 관련된 </a:t>
            </a:r>
            <a:r>
              <a:rPr lang="en-US" altLang="ko-KR" dirty="0"/>
              <a:t>SQL </a:t>
            </a:r>
            <a:r>
              <a:rPr lang="ko-KR" altLang="en-US" dirty="0"/>
              <a:t>명령문 사용형식은 다음과 같음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B858D0C-91A4-455C-8CA0-56C65A9749E5}"/>
              </a:ext>
            </a:extLst>
          </p:cNvPr>
          <p:cNvSpPr txBox="1">
            <a:spLocks/>
          </p:cNvSpPr>
          <p:nvPr/>
        </p:nvSpPr>
        <p:spPr>
          <a:xfrm>
            <a:off x="250825" y="3929322"/>
            <a:ext cx="864235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점수 테이블에서 점수가 높은 순으로 </a:t>
            </a:r>
            <a:r>
              <a:rPr lang="en-US" altLang="ko-KR" dirty="0"/>
              <a:t>3</a:t>
            </a:r>
            <a:r>
              <a:rPr lang="ko-KR" altLang="en-US" dirty="0"/>
              <a:t>명에 대한 모든 정보가 검색되도록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5F0D5-4655-4B77-8727-B3C27056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7" y="2628967"/>
            <a:ext cx="7929338" cy="9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69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5E3E07-26BD-4A1F-9987-8050C867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548680"/>
            <a:ext cx="8244408" cy="55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18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71A88A5-565F-41D9-A16E-B384E8D1878C}"/>
              </a:ext>
            </a:extLst>
          </p:cNvPr>
          <p:cNvGrpSpPr/>
          <p:nvPr/>
        </p:nvGrpSpPr>
        <p:grpSpPr>
          <a:xfrm>
            <a:off x="441631" y="692696"/>
            <a:ext cx="8260737" cy="5046186"/>
            <a:chOff x="-16329" y="332656"/>
            <a:chExt cx="9160329" cy="55957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33A0985-5AE0-4514-AA5D-A636F8C35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2491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453868-4453-4138-8538-DD976E65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329" y="2708920"/>
              <a:ext cx="6419850" cy="321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0444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레코드 집계함수 </a:t>
            </a:r>
            <a:r>
              <a:rPr lang="en-US" altLang="ko-KR" dirty="0"/>
              <a:t>: COUNT</a:t>
            </a:r>
          </a:p>
          <a:p>
            <a:pPr lvl="2"/>
            <a:r>
              <a:rPr lang="en-US" altLang="ko-KR" dirty="0"/>
              <a:t>MariaDB</a:t>
            </a:r>
            <a:r>
              <a:rPr lang="ko-KR" altLang="en-US" dirty="0"/>
              <a:t>에서 사용하는 집계함수는 다음 표를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04A4CE-9135-4FA0-A61E-E4C99FF2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884368" cy="29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52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91C9DA3-C1B4-4691-B83D-EDD9B2BF19B2}"/>
              </a:ext>
            </a:extLst>
          </p:cNvPr>
          <p:cNvGrpSpPr/>
          <p:nvPr/>
        </p:nvGrpSpPr>
        <p:grpSpPr>
          <a:xfrm>
            <a:off x="485800" y="692696"/>
            <a:ext cx="8172400" cy="4486616"/>
            <a:chOff x="0" y="260648"/>
            <a:chExt cx="9144000" cy="502002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7C3F736-994E-43F3-BACA-0ABC2397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226528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82C68A-C8BA-4E8A-9B93-1CE6FDF2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9" y="2670819"/>
              <a:ext cx="6410325" cy="260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3879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72819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그룹별 집계 산출을 위한 함수 사용</a:t>
            </a:r>
            <a:endParaRPr lang="en-US" altLang="ko-KR" dirty="0"/>
          </a:p>
          <a:p>
            <a:pPr lvl="2"/>
            <a:r>
              <a:rPr lang="ko-KR" altLang="en-US" dirty="0"/>
              <a:t>테이블에 주어진 필드의 집계를 따로 산출할 수 있다면 부분적으로 통계를 산출하는 과정에 있어서 데이터의 효율성을 높일 수 있음</a:t>
            </a:r>
            <a:endParaRPr lang="en-US" altLang="ko-KR" dirty="0"/>
          </a:p>
          <a:p>
            <a:pPr lvl="2"/>
            <a:r>
              <a:rPr lang="ko-KR" altLang="en-US" dirty="0"/>
              <a:t>그룹별 집계 산출을 위한 함수 사용방법에 대한 </a:t>
            </a:r>
            <a:r>
              <a:rPr lang="en-US" altLang="ko-KR" dirty="0"/>
              <a:t>SQL </a:t>
            </a:r>
            <a:r>
              <a:rPr lang="ko-KR" altLang="en-US" dirty="0"/>
              <a:t>명령문의 사용형식은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EFB50-0EBE-4AAD-89E6-D24F27AB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91" y="2299894"/>
            <a:ext cx="7883673" cy="1246462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6E775A8-1E76-4CEE-AD0D-B8112B4B2491}"/>
              </a:ext>
            </a:extLst>
          </p:cNvPr>
          <p:cNvSpPr txBox="1">
            <a:spLocks/>
          </p:cNvSpPr>
          <p:nvPr/>
        </p:nvSpPr>
        <p:spPr>
          <a:xfrm>
            <a:off x="250825" y="3789040"/>
            <a:ext cx="864235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‘OROUP BY </a:t>
            </a:r>
            <a:r>
              <a:rPr lang="ko-KR" altLang="en-US" dirty="0" err="1"/>
              <a:t>필드명</a:t>
            </a:r>
            <a:r>
              <a:rPr lang="en-US" altLang="ko-KR" dirty="0"/>
              <a:t>’</a:t>
            </a:r>
            <a:r>
              <a:rPr lang="ko-KR" altLang="en-US" dirty="0"/>
              <a:t>절은 결과값에 대해 필드명을 기준으로 검색하기 위한 명령으로</a:t>
            </a:r>
            <a:endParaRPr lang="en-US" altLang="ko-KR" dirty="0"/>
          </a:p>
          <a:p>
            <a:pPr lvl="1"/>
            <a:r>
              <a:rPr lang="ko-KR" altLang="en-US" dirty="0"/>
              <a:t>그 결과를 그룹화하고 각 그룹에 대한 집계함수를 적용해 줌</a:t>
            </a:r>
            <a:endParaRPr lang="en-US" altLang="ko-KR" dirty="0"/>
          </a:p>
          <a:p>
            <a:pPr lvl="1"/>
            <a:r>
              <a:rPr lang="ko-KR" altLang="en-US" dirty="0"/>
              <a:t>다음 예제를 통해 그룹별 집계 산출과정을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16778142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03EC9D9-2C97-49F4-9E14-38E2E26051DA}"/>
              </a:ext>
            </a:extLst>
          </p:cNvPr>
          <p:cNvGrpSpPr/>
          <p:nvPr/>
        </p:nvGrpSpPr>
        <p:grpSpPr>
          <a:xfrm>
            <a:off x="485800" y="404664"/>
            <a:ext cx="8172400" cy="6109170"/>
            <a:chOff x="0" y="188640"/>
            <a:chExt cx="9144000" cy="68354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D6E276-9273-46C0-9ABD-8E8962C7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0632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E1BCC3-6462-48D8-B778-F8B59402A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6" y="3356992"/>
              <a:ext cx="6391275" cy="366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9957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B86DC6-C1DB-47A7-BD71-7AA0979C5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44016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수행 결과에 대한 조건 검색 </a:t>
            </a:r>
            <a:r>
              <a:rPr lang="en-US" altLang="ko-KR" dirty="0"/>
              <a:t>: HAVING</a:t>
            </a:r>
          </a:p>
          <a:p>
            <a:pPr lvl="2"/>
            <a:r>
              <a:rPr lang="en-US" altLang="ko-KR" dirty="0"/>
              <a:t>GROUP BY</a:t>
            </a:r>
            <a:r>
              <a:rPr lang="ko-KR" altLang="en-US" dirty="0"/>
              <a:t>에 의해 수행된 결과에 대해 조건을 적용하여 검색하려면 </a:t>
            </a:r>
            <a:r>
              <a:rPr lang="en-US" altLang="ko-KR" dirty="0"/>
              <a:t>HAVING</a:t>
            </a:r>
            <a:r>
              <a:rPr lang="ko-KR" altLang="en-US" dirty="0"/>
              <a:t>절을 이용</a:t>
            </a:r>
            <a:endParaRPr lang="en-US" altLang="ko-KR" dirty="0"/>
          </a:p>
          <a:p>
            <a:pPr lvl="2"/>
            <a:r>
              <a:rPr lang="ko-KR" altLang="en-US" dirty="0"/>
              <a:t>여기에서 주의할 점은 반드시 </a:t>
            </a:r>
            <a:r>
              <a:rPr lang="en-US" altLang="ko-KR" dirty="0"/>
              <a:t>GROUP BY</a:t>
            </a:r>
            <a:r>
              <a:rPr lang="ko-KR" altLang="en-US" dirty="0"/>
              <a:t>절을 먼저 기술해야 함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6E775A8-1E76-4CEE-AD0D-B8112B4B2491}"/>
              </a:ext>
            </a:extLst>
          </p:cNvPr>
          <p:cNvSpPr txBox="1">
            <a:spLocks/>
          </p:cNvSpPr>
          <p:nvPr/>
        </p:nvSpPr>
        <p:spPr>
          <a:xfrm>
            <a:off x="250825" y="3789040"/>
            <a:ext cx="864235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두 과목 이상의 점수를 취득한 학생의 학번을 검색하는 과정을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62AA7-67EC-4FCB-844E-3C8ECC99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63316"/>
            <a:ext cx="7704856" cy="15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2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BCF685-4923-426C-BA7D-DDF22E95DC3B}"/>
              </a:ext>
            </a:extLst>
          </p:cNvPr>
          <p:cNvGrpSpPr/>
          <p:nvPr/>
        </p:nvGrpSpPr>
        <p:grpSpPr>
          <a:xfrm>
            <a:off x="629816" y="474682"/>
            <a:ext cx="7884368" cy="5908635"/>
            <a:chOff x="0" y="116632"/>
            <a:chExt cx="9144000" cy="68526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28D9AEA-62B1-4E3F-B501-0A70E285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341290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27BD9D-A0D2-465D-BD90-7BB4053A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43" y="3645024"/>
              <a:ext cx="6391275" cy="332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59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1606</Words>
  <Application>Microsoft Office PowerPoint</Application>
  <PresentationFormat>화면 슬라이드 쇼(4:3)</PresentationFormat>
  <Paragraphs>208</Paragraphs>
  <Slides>137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137</vt:i4>
      </vt:variant>
    </vt:vector>
  </HeadingPairs>
  <TitlesOfParts>
    <vt:vector size="144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SQL 명령어의 종류</vt:lpstr>
      <vt:lpstr>PowerPoint 프레젠테이션</vt:lpstr>
      <vt:lpstr>PowerPoint 프레젠테이션</vt:lpstr>
      <vt:lpstr>데이터베이스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테이블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조작 명령어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백업 및 복원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320</cp:revision>
  <cp:lastPrinted>2019-12-23T00:36:41Z</cp:lastPrinted>
  <dcterms:created xsi:type="dcterms:W3CDTF">2019-02-13T15:37:28Z</dcterms:created>
  <dcterms:modified xsi:type="dcterms:W3CDTF">2020-03-12T00:58:52Z</dcterms:modified>
</cp:coreProperties>
</file>